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28"/>
  </p:notesMasterIdLst>
  <p:sldIdLst>
    <p:sldId id="354" r:id="rId4"/>
    <p:sldId id="257" r:id="rId5"/>
    <p:sldId id="467" r:id="rId6"/>
    <p:sldId id="4174" r:id="rId7"/>
    <p:sldId id="1555" r:id="rId8"/>
    <p:sldId id="4183" r:id="rId9"/>
    <p:sldId id="4137" r:id="rId10"/>
    <p:sldId id="4176" r:id="rId11"/>
    <p:sldId id="663" r:id="rId12"/>
    <p:sldId id="4181" r:id="rId13"/>
    <p:sldId id="4180" r:id="rId14"/>
    <p:sldId id="4178" r:id="rId15"/>
    <p:sldId id="4182" r:id="rId16"/>
    <p:sldId id="4184" r:id="rId17"/>
    <p:sldId id="4173" r:id="rId18"/>
    <p:sldId id="4179" r:id="rId19"/>
    <p:sldId id="4185" r:id="rId20"/>
    <p:sldId id="4186" r:id="rId21"/>
    <p:sldId id="4188" r:id="rId22"/>
    <p:sldId id="4189" r:id="rId23"/>
    <p:sldId id="4190" r:id="rId24"/>
    <p:sldId id="4191" r:id="rId25"/>
    <p:sldId id="4187" r:id="rId26"/>
    <p:sldId id="4130"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7" userDrawn="1">
          <p15:clr>
            <a:srgbClr val="A4A3A4"/>
          </p15:clr>
        </p15:guide>
        <p15:guide id="2" orient="horz" pos="1643" userDrawn="1">
          <p15:clr>
            <a:srgbClr val="A4A3A4"/>
          </p15:clr>
        </p15:guide>
        <p15:guide id="3" orient="horz" pos="463" userDrawn="1">
          <p15:clr>
            <a:srgbClr val="A4A3A4"/>
          </p15:clr>
        </p15:guide>
        <p15:guide id="4" pos="5511" userDrawn="1">
          <p15:clr>
            <a:srgbClr val="A4A3A4"/>
          </p15:clr>
        </p15:guide>
        <p15:guide id="5" pos="226" userDrawn="1">
          <p15:clr>
            <a:srgbClr val="A4A3A4"/>
          </p15:clr>
        </p15:guide>
        <p15:guide id="9" pos="2880" userDrawn="1">
          <p15:clr>
            <a:srgbClr val="A4A3A4"/>
          </p15:clr>
        </p15:guide>
        <p15:guide id="10" pos="771" userDrawn="1">
          <p15:clr>
            <a:srgbClr val="A4A3A4"/>
          </p15:clr>
        </p15:guide>
        <p15:guide id="11" pos="44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otena Mokhitlinyane" initials="MM" lastIdx="15" clrIdx="0">
    <p:extLst>
      <p:ext uri="{19B8F6BF-5375-455C-9EA6-DF929625EA0E}">
        <p15:presenceInfo xmlns:p15="http://schemas.microsoft.com/office/powerpoint/2012/main" userId="S-1-5-21-861883189-1247152795-1235820382-85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D9F1"/>
    <a:srgbClr val="99D5C8"/>
    <a:srgbClr val="4CB59F"/>
    <a:srgbClr val="EDEAF1"/>
    <a:srgbClr val="B2ECF8"/>
    <a:srgbClr val="C5C6C7"/>
    <a:srgbClr val="009677"/>
    <a:srgbClr val="ED0080"/>
    <a:srgbClr val="00C0E8"/>
    <a:srgbClr val="F37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autoAdjust="0"/>
    <p:restoredTop sz="94881"/>
  </p:normalViewPr>
  <p:slideViewPr>
    <p:cSldViewPr snapToGrid="0">
      <p:cViewPr varScale="1">
        <p:scale>
          <a:sx n="53" d="100"/>
          <a:sy n="53" d="100"/>
        </p:scale>
        <p:origin x="1248" y="66"/>
      </p:cViewPr>
      <p:guideLst>
        <p:guide orient="horz" pos="2527"/>
        <p:guide orient="horz" pos="1643"/>
        <p:guide orient="horz" pos="463"/>
        <p:guide pos="5511"/>
        <p:guide pos="226"/>
        <p:guide pos="2880"/>
        <p:guide pos="771"/>
        <p:guide pos="4422"/>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845F6-6FBA-C44E-95D3-2F1AA3A3D2DB}" type="datetimeFigureOut">
              <a:rPr lang="en-US" smtClean="0"/>
              <a:t>10/17/2022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45068-6D66-EE4E-9329-C3481A9E5724}" type="slidenum">
              <a:rPr lang="en-US" smtClean="0"/>
              <a:t>‹#›</a:t>
            </a:fld>
            <a:endParaRPr lang="en-US"/>
          </a:p>
        </p:txBody>
      </p:sp>
    </p:spTree>
    <p:extLst>
      <p:ext uri="{BB962C8B-B14F-4D97-AF65-F5344CB8AC3E}">
        <p14:creationId xmlns:p14="http://schemas.microsoft.com/office/powerpoint/2010/main" val="1982937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1</a:t>
            </a:fld>
            <a:endParaRPr lang="en-US"/>
          </a:p>
        </p:txBody>
      </p:sp>
    </p:spTree>
    <p:extLst>
      <p:ext uri="{BB962C8B-B14F-4D97-AF65-F5344CB8AC3E}">
        <p14:creationId xmlns:p14="http://schemas.microsoft.com/office/powerpoint/2010/main" val="341885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10</a:t>
            </a:fld>
            <a:endParaRPr lang="en-US"/>
          </a:p>
        </p:txBody>
      </p:sp>
    </p:spTree>
    <p:extLst>
      <p:ext uri="{BB962C8B-B14F-4D97-AF65-F5344CB8AC3E}">
        <p14:creationId xmlns:p14="http://schemas.microsoft.com/office/powerpoint/2010/main" val="110983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93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12</a:t>
            </a:fld>
            <a:endParaRPr lang="en-US" dirty="0"/>
          </a:p>
        </p:txBody>
      </p:sp>
    </p:spTree>
    <p:extLst>
      <p:ext uri="{BB962C8B-B14F-4D97-AF65-F5344CB8AC3E}">
        <p14:creationId xmlns:p14="http://schemas.microsoft.com/office/powerpoint/2010/main" val="310617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561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14</a:t>
            </a:fld>
            <a:endParaRPr lang="en-US" dirty="0"/>
          </a:p>
        </p:txBody>
      </p:sp>
    </p:spTree>
    <p:extLst>
      <p:ext uri="{BB962C8B-B14F-4D97-AF65-F5344CB8AC3E}">
        <p14:creationId xmlns:p14="http://schemas.microsoft.com/office/powerpoint/2010/main" val="338967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22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16</a:t>
            </a:fld>
            <a:endParaRPr lang="en-US"/>
          </a:p>
        </p:txBody>
      </p:sp>
    </p:spTree>
    <p:extLst>
      <p:ext uri="{BB962C8B-B14F-4D97-AF65-F5344CB8AC3E}">
        <p14:creationId xmlns:p14="http://schemas.microsoft.com/office/powerpoint/2010/main" val="98339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17</a:t>
            </a:fld>
            <a:endParaRPr lang="en-US" dirty="0"/>
          </a:p>
        </p:txBody>
      </p:sp>
    </p:spTree>
    <p:extLst>
      <p:ext uri="{BB962C8B-B14F-4D97-AF65-F5344CB8AC3E}">
        <p14:creationId xmlns:p14="http://schemas.microsoft.com/office/powerpoint/2010/main" val="173192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18</a:t>
            </a:fld>
            <a:endParaRPr lang="en-US" dirty="0"/>
          </a:p>
        </p:txBody>
      </p:sp>
    </p:spTree>
    <p:extLst>
      <p:ext uri="{BB962C8B-B14F-4D97-AF65-F5344CB8AC3E}">
        <p14:creationId xmlns:p14="http://schemas.microsoft.com/office/powerpoint/2010/main" val="317145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19</a:t>
            </a:fld>
            <a:endParaRPr lang="en-US"/>
          </a:p>
        </p:txBody>
      </p:sp>
    </p:spTree>
    <p:extLst>
      <p:ext uri="{BB962C8B-B14F-4D97-AF65-F5344CB8AC3E}">
        <p14:creationId xmlns:p14="http://schemas.microsoft.com/office/powerpoint/2010/main" val="359424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20</a:t>
            </a:fld>
            <a:endParaRPr lang="en-US" dirty="0"/>
          </a:p>
        </p:txBody>
      </p:sp>
    </p:spTree>
    <p:extLst>
      <p:ext uri="{BB962C8B-B14F-4D97-AF65-F5344CB8AC3E}">
        <p14:creationId xmlns:p14="http://schemas.microsoft.com/office/powerpoint/2010/main" val="575736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21</a:t>
            </a:fld>
            <a:endParaRPr lang="en-US"/>
          </a:p>
        </p:txBody>
      </p:sp>
    </p:spTree>
    <p:extLst>
      <p:ext uri="{BB962C8B-B14F-4D97-AF65-F5344CB8AC3E}">
        <p14:creationId xmlns:p14="http://schemas.microsoft.com/office/powerpoint/2010/main" val="188537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22</a:t>
            </a:fld>
            <a:endParaRPr lang="en-US" dirty="0"/>
          </a:p>
        </p:txBody>
      </p:sp>
    </p:spTree>
    <p:extLst>
      <p:ext uri="{BB962C8B-B14F-4D97-AF65-F5344CB8AC3E}">
        <p14:creationId xmlns:p14="http://schemas.microsoft.com/office/powerpoint/2010/main" val="743768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23</a:t>
            </a:fld>
            <a:endParaRPr lang="en-US" dirty="0"/>
          </a:p>
        </p:txBody>
      </p:sp>
    </p:spTree>
    <p:extLst>
      <p:ext uri="{BB962C8B-B14F-4D97-AF65-F5344CB8AC3E}">
        <p14:creationId xmlns:p14="http://schemas.microsoft.com/office/powerpoint/2010/main" val="613633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24</a:t>
            </a:fld>
            <a:endParaRPr lang="en-US"/>
          </a:p>
        </p:txBody>
      </p:sp>
    </p:spTree>
    <p:extLst>
      <p:ext uri="{BB962C8B-B14F-4D97-AF65-F5344CB8AC3E}">
        <p14:creationId xmlns:p14="http://schemas.microsoft.com/office/powerpoint/2010/main" val="217669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18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58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5</a:t>
            </a:fld>
            <a:endParaRPr lang="en-US" dirty="0"/>
          </a:p>
        </p:txBody>
      </p:sp>
    </p:spTree>
    <p:extLst>
      <p:ext uri="{BB962C8B-B14F-4D97-AF65-F5344CB8AC3E}">
        <p14:creationId xmlns:p14="http://schemas.microsoft.com/office/powerpoint/2010/main" val="318195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94C12B4-F7CE-E240-ACAE-EBF890481F97}" type="slidenum">
              <a:rPr lang="en-US" smtClean="0"/>
              <a:t>6</a:t>
            </a:fld>
            <a:endParaRPr lang="en-US" dirty="0"/>
          </a:p>
        </p:txBody>
      </p:sp>
    </p:spTree>
    <p:extLst>
      <p:ext uri="{BB962C8B-B14F-4D97-AF65-F5344CB8AC3E}">
        <p14:creationId xmlns:p14="http://schemas.microsoft.com/office/powerpoint/2010/main" val="45116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7</a:t>
            </a:fld>
            <a:endParaRPr lang="en-US"/>
          </a:p>
        </p:txBody>
      </p:sp>
    </p:spTree>
    <p:extLst>
      <p:ext uri="{BB962C8B-B14F-4D97-AF65-F5344CB8AC3E}">
        <p14:creationId xmlns:p14="http://schemas.microsoft.com/office/powerpoint/2010/main" val="119726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5068-6D66-EE4E-9329-C3481A9E5724}" type="slidenum">
              <a:rPr lang="en-US" smtClean="0"/>
              <a:t>8</a:t>
            </a:fld>
            <a:endParaRPr lang="en-US"/>
          </a:p>
        </p:txBody>
      </p:sp>
    </p:spTree>
    <p:extLst>
      <p:ext uri="{BB962C8B-B14F-4D97-AF65-F5344CB8AC3E}">
        <p14:creationId xmlns:p14="http://schemas.microsoft.com/office/powerpoint/2010/main" val="95550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9</a:t>
            </a:fld>
            <a:endParaRPr lang="en-US"/>
          </a:p>
        </p:txBody>
      </p:sp>
    </p:spTree>
    <p:extLst>
      <p:ext uri="{BB962C8B-B14F-4D97-AF65-F5344CB8AC3E}">
        <p14:creationId xmlns:p14="http://schemas.microsoft.com/office/powerpoint/2010/main" val="310351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E2FC6-2560-6F4F-931D-2DFBA1DAEEAA}"/>
              </a:ext>
            </a:extLst>
          </p:cNvPr>
          <p:cNvSpPr/>
          <p:nvPr userDrawn="1"/>
        </p:nvSpPr>
        <p:spPr>
          <a:xfrm>
            <a:off x="374952" y="4838095"/>
            <a:ext cx="350762" cy="305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17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6" name="Title 1">
            <a:extLst>
              <a:ext uri="{FF2B5EF4-FFF2-40B4-BE49-F238E27FC236}">
                <a16:creationId xmlns:a16="http://schemas.microsoft.com/office/drawing/2014/main" id="{600EB11B-17C2-6DA1-3619-04747A047B4C}"/>
              </a:ext>
            </a:extLst>
          </p:cNvPr>
          <p:cNvSpPr>
            <a:spLocks noGrp="1"/>
          </p:cNvSpPr>
          <p:nvPr>
            <p:ph type="title"/>
          </p:nvPr>
        </p:nvSpPr>
        <p:spPr>
          <a:xfrm>
            <a:off x="457200" y="688692"/>
            <a:ext cx="8229600" cy="471977"/>
          </a:xfrm>
          <a:prstGeom prst="rect">
            <a:avLst/>
          </a:prstGeom>
        </p:spPr>
        <p:txBody>
          <a:bodyPr/>
          <a:lstStyle>
            <a:lvl1pPr>
              <a:lnSpc>
                <a:spcPct val="85000"/>
              </a:lnSpc>
              <a:defRPr spc="-20" baseline="0">
                <a:solidFill>
                  <a:schemeClr val="tx1">
                    <a:lumMod val="75000"/>
                    <a:lumOff val="25000"/>
                  </a:schemeClr>
                </a:solidFill>
              </a:defRPr>
            </a:lvl1pPr>
          </a:lstStyle>
          <a:p>
            <a:r>
              <a:rPr lang="x-none"/>
              <a:t>Click to edit Master title style</a:t>
            </a:r>
            <a:endParaRPr lang="en-US" dirty="0"/>
          </a:p>
        </p:txBody>
      </p:sp>
    </p:spTree>
    <p:extLst>
      <p:ext uri="{BB962C8B-B14F-4D97-AF65-F5344CB8AC3E}">
        <p14:creationId xmlns:p14="http://schemas.microsoft.com/office/powerpoint/2010/main" val="144874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47046"/>
            <a:ext cx="7772400" cy="1021556"/>
          </a:xfrm>
          <a:prstGeom prst="rect">
            <a:avLst/>
          </a:prstGeom>
        </p:spPr>
        <p:txBody>
          <a:bodyPr anchor="t"/>
          <a:lstStyle>
            <a:lvl1pPr algn="l">
              <a:defRPr sz="3000" b="1" cap="all">
                <a:solidFill>
                  <a:schemeClr val="tx1">
                    <a:lumMod val="75000"/>
                    <a:lumOff val="25000"/>
                  </a:schemeClr>
                </a:solidFill>
              </a:defRPr>
            </a:lvl1pPr>
          </a:lstStyle>
          <a:p>
            <a:r>
              <a:rPr lang="x-none"/>
              <a:t>Click to edit Master title style</a:t>
            </a:r>
            <a:endParaRPr lang="en-US" dirty="0"/>
          </a:p>
        </p:txBody>
      </p:sp>
      <p:sp>
        <p:nvSpPr>
          <p:cNvPr id="3" name="Text Placeholder 2"/>
          <p:cNvSpPr>
            <a:spLocks noGrp="1"/>
          </p:cNvSpPr>
          <p:nvPr>
            <p:ph type="body" idx="1"/>
          </p:nvPr>
        </p:nvSpPr>
        <p:spPr>
          <a:xfrm>
            <a:off x="722313" y="132190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160672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0088"/>
            <a:ext cx="8229600" cy="471977"/>
          </a:xfrm>
          <a:prstGeom prst="rect">
            <a:avLst/>
          </a:prstGeom>
        </p:spPr>
        <p:txBody>
          <a:bodyPr/>
          <a:lstStyle>
            <a:lvl1pPr>
              <a:defRPr>
                <a:solidFill>
                  <a:schemeClr val="tx1">
                    <a:lumMod val="75000"/>
                    <a:lumOff val="25000"/>
                  </a:schemeClr>
                </a:solidFill>
              </a:defRPr>
            </a:lvl1pPr>
          </a:lstStyle>
          <a:p>
            <a:r>
              <a:rPr lang="x-none"/>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401631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8692"/>
            <a:ext cx="8229600" cy="471977"/>
          </a:xfrm>
          <a:prstGeom prst="rect">
            <a:avLst/>
          </a:prstGeom>
        </p:spPr>
        <p:txBody>
          <a:bodyPr/>
          <a:lstStyle>
            <a:lvl1pPr>
              <a:lnSpc>
                <a:spcPct val="85000"/>
              </a:lnSpc>
              <a:defRPr spc="-20" baseline="0">
                <a:solidFill>
                  <a:schemeClr val="tx1">
                    <a:lumMod val="75000"/>
                    <a:lumOff val="25000"/>
                  </a:schemeClr>
                </a:solidFill>
              </a:defRPr>
            </a:lvl1pPr>
          </a:lstStyle>
          <a:p>
            <a:r>
              <a:rPr lang="x-none"/>
              <a:t>Click to edit Master title style</a:t>
            </a:r>
            <a:endParaRPr lang="en-US" dirty="0"/>
          </a:p>
        </p:txBody>
      </p:sp>
    </p:spTree>
    <p:extLst>
      <p:ext uri="{BB962C8B-B14F-4D97-AF65-F5344CB8AC3E}">
        <p14:creationId xmlns:p14="http://schemas.microsoft.com/office/powerpoint/2010/main" val="326153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4500">
                <a:solidFill>
                  <a:schemeClr val="accent6"/>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565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итульный слайд" userDrawn="1">
  <p:cSld name="1_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29644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9" name="TextBox 8"/>
          <p:cNvSpPr txBox="1"/>
          <p:nvPr userDrawn="1"/>
        </p:nvSpPr>
        <p:spPr>
          <a:xfrm>
            <a:off x="3855721" y="4851462"/>
            <a:ext cx="4831080" cy="184666"/>
          </a:xfrm>
          <a:prstGeom prst="rect">
            <a:avLst/>
          </a:prstGeom>
          <a:noFill/>
        </p:spPr>
        <p:txBody>
          <a:bodyPr wrap="square" lIns="0" rIns="0" rtlCol="0">
            <a:spAutoFit/>
          </a:bodyPr>
          <a:lstStyle/>
          <a:p>
            <a:pPr algn="r"/>
            <a:r>
              <a:rPr lang="en-GB" sz="600" b="1" baseline="0" dirty="0">
                <a:solidFill>
                  <a:schemeClr val="tx1">
                    <a:lumMod val="75000"/>
                    <a:lumOff val="25000"/>
                  </a:schemeClr>
                </a:solidFill>
                <a:latin typeface="Century Gothic"/>
                <a:cs typeface="Century Gothic"/>
              </a:rPr>
              <a:t>OLD MUTUAL ON THE MONEY </a:t>
            </a:r>
            <a:r>
              <a:rPr lang="en-GB" sz="600" b="0" baseline="0" dirty="0">
                <a:solidFill>
                  <a:schemeClr val="tx1">
                    <a:lumMod val="75000"/>
                    <a:lumOff val="25000"/>
                  </a:schemeClr>
                </a:solidFill>
                <a:latin typeface="Century Gothic"/>
                <a:cs typeface="Century Gothic"/>
              </a:rPr>
              <a:t>- </a:t>
            </a:r>
            <a:r>
              <a:rPr lang="en-GB" sz="600" b="0" baseline="0" dirty="0">
                <a:solidFill>
                  <a:schemeClr val="tx1">
                    <a:lumMod val="75000"/>
                    <a:lumOff val="25000"/>
                  </a:schemeClr>
                </a:solidFill>
                <a:latin typeface="+mn-lt"/>
                <a:cs typeface="Century Gothic"/>
              </a:rPr>
              <a:t>BULA TSELA</a:t>
            </a:r>
            <a:endParaRPr lang="en-GB" sz="600" b="0" baseline="0" dirty="0">
              <a:solidFill>
                <a:schemeClr val="tx1">
                  <a:lumMod val="75000"/>
                  <a:lumOff val="25000"/>
                </a:schemeClr>
              </a:solidFill>
              <a:latin typeface="Century Gothic"/>
              <a:cs typeface="Century Gothic"/>
            </a:endParaRPr>
          </a:p>
        </p:txBody>
      </p:sp>
      <p:pic>
        <p:nvPicPr>
          <p:cNvPr id="19" name="Picture 18">
            <a:extLst>
              <a:ext uri="{FF2B5EF4-FFF2-40B4-BE49-F238E27FC236}">
                <a16:creationId xmlns:a16="http://schemas.microsoft.com/office/drawing/2014/main" id="{43938411-38B1-F16D-1244-7C6598349658}"/>
              </a:ext>
            </a:extLst>
          </p:cNvPr>
          <p:cNvPicPr>
            <a:picLocks noChangeAspect="1"/>
          </p:cNvPicPr>
          <p:nvPr userDrawn="1"/>
        </p:nvPicPr>
        <p:blipFill>
          <a:blip r:embed="rId9"/>
          <a:stretch>
            <a:fillRect/>
          </a:stretch>
        </p:blipFill>
        <p:spPr>
          <a:xfrm>
            <a:off x="419563" y="4722709"/>
            <a:ext cx="1513557" cy="266386"/>
          </a:xfrm>
          <a:prstGeom prst="rect">
            <a:avLst/>
          </a:prstGeom>
          <a:effectLst>
            <a:outerShdw blurRad="38100" algn="ctr" rotWithShape="0">
              <a:prstClr val="black">
                <a:alpha val="37000"/>
              </a:prstClr>
            </a:outerShdw>
          </a:effectLst>
        </p:spPr>
      </p:pic>
      <p:grpSp>
        <p:nvGrpSpPr>
          <p:cNvPr id="26" name="Group 25">
            <a:extLst>
              <a:ext uri="{FF2B5EF4-FFF2-40B4-BE49-F238E27FC236}">
                <a16:creationId xmlns:a16="http://schemas.microsoft.com/office/drawing/2014/main" id="{A4BBD49D-8385-156E-B806-46B3AE20CEE3}"/>
              </a:ext>
            </a:extLst>
          </p:cNvPr>
          <p:cNvGrpSpPr/>
          <p:nvPr userDrawn="1"/>
        </p:nvGrpSpPr>
        <p:grpSpPr>
          <a:xfrm>
            <a:off x="0" y="-20848"/>
            <a:ext cx="9144000" cy="514861"/>
            <a:chOff x="0" y="-20848"/>
            <a:chExt cx="9144000" cy="514861"/>
          </a:xfrm>
        </p:grpSpPr>
        <p:sp>
          <p:nvSpPr>
            <p:cNvPr id="21" name="Rectangle 20">
              <a:extLst>
                <a:ext uri="{FF2B5EF4-FFF2-40B4-BE49-F238E27FC236}">
                  <a16:creationId xmlns:a16="http://schemas.microsoft.com/office/drawing/2014/main" id="{EA57B669-0BC1-DE0C-91F4-9963589BF92D}"/>
                </a:ext>
              </a:extLst>
            </p:cNvPr>
            <p:cNvSpPr/>
            <p:nvPr userDrawn="1"/>
          </p:nvSpPr>
          <p:spPr>
            <a:xfrm>
              <a:off x="0" y="-18051"/>
              <a:ext cx="9144000" cy="512064"/>
            </a:xfrm>
            <a:prstGeom prst="rect">
              <a:avLst/>
            </a:prstGeom>
            <a:solidFill>
              <a:srgbClr val="6F7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Background pattern&#10;&#10;Description automatically generated">
              <a:extLst>
                <a:ext uri="{FF2B5EF4-FFF2-40B4-BE49-F238E27FC236}">
                  <a16:creationId xmlns:a16="http://schemas.microsoft.com/office/drawing/2014/main" id="{7B6F5953-040C-FDDC-CD2E-70FE18C03862}"/>
                </a:ext>
              </a:extLst>
            </p:cNvPr>
            <p:cNvPicPr>
              <a:picLocks noChangeAspect="1"/>
            </p:cNvPicPr>
            <p:nvPr userDrawn="1"/>
          </p:nvPicPr>
          <p:blipFill rotWithShape="1">
            <a:blip r:embed="rId10" cstate="screen">
              <a:alphaModFix amt="18000"/>
              <a:extLst>
                <a:ext uri="{28A0092B-C50C-407E-A947-70E740481C1C}">
                  <a14:useLocalDpi xmlns:a14="http://schemas.microsoft.com/office/drawing/2010/main"/>
                </a:ext>
              </a:extLst>
            </a:blip>
            <a:srcRect l="1" t="30797" r="-22243" b="60820"/>
            <a:stretch/>
          </p:blipFill>
          <p:spPr>
            <a:xfrm rot="10800000">
              <a:off x="4421436" y="-20848"/>
              <a:ext cx="4722564" cy="512064"/>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0E4064B8-591F-DA01-8D30-EF8EE329DD8A}"/>
                </a:ext>
              </a:extLst>
            </p:cNvPr>
            <p:cNvPicPr>
              <a:picLocks noChangeAspect="1"/>
            </p:cNvPicPr>
            <p:nvPr userDrawn="1"/>
          </p:nvPicPr>
          <p:blipFill>
            <a:blip r:embed="rId11"/>
            <a:stretch>
              <a:fillRect/>
            </a:stretch>
          </p:blipFill>
          <p:spPr>
            <a:xfrm>
              <a:off x="8173352" y="78304"/>
              <a:ext cx="513448" cy="344010"/>
            </a:xfrm>
            <a:prstGeom prst="rect">
              <a:avLst/>
            </a:prstGeom>
          </p:spPr>
        </p:pic>
      </p:grpSp>
    </p:spTree>
    <p:extLst>
      <p:ext uri="{BB962C8B-B14F-4D97-AF65-F5344CB8AC3E}">
        <p14:creationId xmlns:p14="http://schemas.microsoft.com/office/powerpoint/2010/main" val="1336261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715" r:id="rId6"/>
    <p:sldLayoutId id="2147483716" r:id="rId7"/>
  </p:sldLayoutIdLst>
  <p:txStyles>
    <p:titleStyle>
      <a:lvl1pPr algn="l" defTabSz="457200" rtl="0" eaLnBrk="1" latinLnBrk="0" hangingPunct="1">
        <a:spcBef>
          <a:spcPct val="0"/>
        </a:spcBef>
        <a:buNone/>
        <a:defRPr sz="2000" b="1" kern="1200">
          <a:solidFill>
            <a:srgbClr val="008000"/>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37B662D-ACDB-7DFF-4F78-09AFBE2158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29" b="929"/>
          <a:stretch/>
        </p:blipFill>
        <p:spPr>
          <a:xfrm>
            <a:off x="-1" y="-27474"/>
            <a:ext cx="9176423" cy="4047930"/>
          </a:xfrm>
          <a:prstGeom prst="rect">
            <a:avLst/>
          </a:prstGeom>
        </p:spPr>
      </p:pic>
      <p:sp>
        <p:nvSpPr>
          <p:cNvPr id="22" name="Rectangle 21">
            <a:extLst>
              <a:ext uri="{FF2B5EF4-FFF2-40B4-BE49-F238E27FC236}">
                <a16:creationId xmlns:a16="http://schemas.microsoft.com/office/drawing/2014/main" id="{9184AFF5-9074-604A-A2A6-F12EB1CD7638}"/>
              </a:ext>
            </a:extLst>
          </p:cNvPr>
          <p:cNvSpPr/>
          <p:nvPr/>
        </p:nvSpPr>
        <p:spPr>
          <a:xfrm>
            <a:off x="0" y="-27472"/>
            <a:ext cx="6061996" cy="4047929"/>
          </a:xfrm>
          <a:prstGeom prst="rect">
            <a:avLst/>
          </a:prstGeom>
          <a:gradFill>
            <a:gsLst>
              <a:gs pos="22000">
                <a:schemeClr val="tx1">
                  <a:alpha val="12804"/>
                </a:schemeClr>
              </a:gs>
              <a:gs pos="99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896CE1F5-2A6C-C94B-BF83-607A2A6F880F}"/>
              </a:ext>
            </a:extLst>
          </p:cNvPr>
          <p:cNvPicPr>
            <a:picLocks noChangeAspect="1"/>
          </p:cNvPicPr>
          <p:nvPr/>
        </p:nvPicPr>
        <p:blipFill>
          <a:blip r:embed="rId4"/>
          <a:stretch>
            <a:fillRect/>
          </a:stretch>
        </p:blipFill>
        <p:spPr>
          <a:xfrm>
            <a:off x="622763" y="603324"/>
            <a:ext cx="2198693" cy="1473124"/>
          </a:xfrm>
          <a:prstGeom prst="rect">
            <a:avLst/>
          </a:prstGeom>
          <a:effectLst>
            <a:outerShdw blurRad="462950" algn="ctr" rotWithShape="0">
              <a:prstClr val="black">
                <a:alpha val="40000"/>
              </a:prstClr>
            </a:outerShdw>
          </a:effectLst>
        </p:spPr>
      </p:pic>
      <p:sp>
        <p:nvSpPr>
          <p:cNvPr id="18" name="TextBox 17">
            <a:extLst>
              <a:ext uri="{FF2B5EF4-FFF2-40B4-BE49-F238E27FC236}">
                <a16:creationId xmlns:a16="http://schemas.microsoft.com/office/drawing/2014/main" id="{CFD2895D-5AC7-4E43-BA2F-59C28B7488DF}"/>
              </a:ext>
            </a:extLst>
          </p:cNvPr>
          <p:cNvSpPr txBox="1"/>
          <p:nvPr/>
        </p:nvSpPr>
        <p:spPr>
          <a:xfrm>
            <a:off x="533803" y="2276945"/>
            <a:ext cx="5800802" cy="978729"/>
          </a:xfrm>
          <a:prstGeom prst="rect">
            <a:avLst/>
          </a:prstGeom>
          <a:noFill/>
          <a:effectLst>
            <a:outerShdw blurRad="457600" algn="ctr" rotWithShape="0">
              <a:prstClr val="black">
                <a:alpha val="65156"/>
              </a:prstClr>
            </a:outerShdw>
          </a:effectLst>
        </p:spPr>
        <p:txBody>
          <a:bodyPr wrap="square" rtlCol="0">
            <a:spAutoFit/>
          </a:bodyPr>
          <a:lstStyle/>
          <a:p>
            <a:pPr>
              <a:lnSpc>
                <a:spcPct val="80000"/>
              </a:lnSpc>
            </a:pPr>
            <a:r>
              <a:rPr lang="en-US" sz="3600" b="1" spc="-80" dirty="0">
                <a:solidFill>
                  <a:schemeClr val="bg1"/>
                </a:solidFill>
                <a:cs typeface="Century Gothic"/>
              </a:rPr>
              <a:t>SHARE BUYING</a:t>
            </a:r>
            <a:br>
              <a:rPr lang="en-US" sz="3600" b="1" spc="-80" dirty="0">
                <a:solidFill>
                  <a:schemeClr val="bg1"/>
                </a:solidFill>
                <a:cs typeface="Century Gothic"/>
              </a:rPr>
            </a:br>
            <a:r>
              <a:rPr lang="en-US" sz="3600" b="1" spc="-80" dirty="0">
                <a:solidFill>
                  <a:schemeClr val="bg1"/>
                </a:solidFill>
                <a:cs typeface="Century Gothic"/>
              </a:rPr>
              <a:t>SCHEME</a:t>
            </a:r>
          </a:p>
        </p:txBody>
      </p:sp>
      <p:sp>
        <p:nvSpPr>
          <p:cNvPr id="10" name="Rectangle 9">
            <a:extLst>
              <a:ext uri="{FF2B5EF4-FFF2-40B4-BE49-F238E27FC236}">
                <a16:creationId xmlns:a16="http://schemas.microsoft.com/office/drawing/2014/main" id="{884E13DE-3675-884D-920B-007091DA12F9}"/>
              </a:ext>
            </a:extLst>
          </p:cNvPr>
          <p:cNvSpPr/>
          <p:nvPr/>
        </p:nvSpPr>
        <p:spPr>
          <a:xfrm>
            <a:off x="554635" y="3291423"/>
            <a:ext cx="4572000" cy="246221"/>
          </a:xfrm>
          <a:prstGeom prst="rect">
            <a:avLst/>
          </a:prstGeom>
        </p:spPr>
        <p:txBody>
          <a:bodyPr>
            <a:spAutoFit/>
          </a:bodyPr>
          <a:lstStyle/>
          <a:p>
            <a:r>
              <a:rPr lang="en-US" sz="1000" b="1" dirty="0">
                <a:solidFill>
                  <a:schemeClr val="bg1"/>
                </a:solidFill>
              </a:rPr>
              <a:t>2022</a:t>
            </a:r>
            <a:endParaRPr lang="en-US" sz="1000" dirty="0">
              <a:solidFill>
                <a:schemeClr val="bg1"/>
              </a:solidFill>
            </a:endParaRPr>
          </a:p>
        </p:txBody>
      </p:sp>
      <p:pic>
        <p:nvPicPr>
          <p:cNvPr id="30" name="Picture 29">
            <a:extLst>
              <a:ext uri="{FF2B5EF4-FFF2-40B4-BE49-F238E27FC236}">
                <a16:creationId xmlns:a16="http://schemas.microsoft.com/office/drawing/2014/main" id="{A31B2617-EC16-6C07-6E8C-9E03C0545966}"/>
              </a:ext>
            </a:extLst>
          </p:cNvPr>
          <p:cNvPicPr>
            <a:picLocks noChangeAspect="1"/>
          </p:cNvPicPr>
          <p:nvPr/>
        </p:nvPicPr>
        <p:blipFill>
          <a:blip r:embed="rId5"/>
          <a:stretch>
            <a:fillRect/>
          </a:stretch>
        </p:blipFill>
        <p:spPr>
          <a:xfrm>
            <a:off x="622763" y="4349964"/>
            <a:ext cx="3058695" cy="538330"/>
          </a:xfrm>
          <a:prstGeom prst="rect">
            <a:avLst/>
          </a:prstGeom>
          <a:effectLst>
            <a:outerShdw blurRad="63500" algn="ctr" rotWithShape="0">
              <a:prstClr val="black">
                <a:alpha val="53208"/>
              </a:prstClr>
            </a:outerShdw>
          </a:effectLst>
        </p:spPr>
      </p:pic>
    </p:spTree>
    <p:extLst>
      <p:ext uri="{BB962C8B-B14F-4D97-AF65-F5344CB8AC3E}">
        <p14:creationId xmlns:p14="http://schemas.microsoft.com/office/powerpoint/2010/main" val="42821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a:extLst>
              <a:ext uri="{FF2B5EF4-FFF2-40B4-BE49-F238E27FC236}">
                <a16:creationId xmlns:a16="http://schemas.microsoft.com/office/drawing/2014/main" id="{B46B9C0F-C425-00F2-2443-E5D68C445493}"/>
              </a:ext>
            </a:extLst>
          </p:cNvPr>
          <p:cNvSpPr txBox="1">
            <a:spLocks/>
          </p:cNvSpPr>
          <p:nvPr/>
        </p:nvSpPr>
        <p:spPr>
          <a:xfrm>
            <a:off x="457200" y="844184"/>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2800" dirty="0"/>
              <a:t>Where can I find information about </a:t>
            </a:r>
            <a:br>
              <a:rPr lang="en-US" sz="2800" dirty="0"/>
            </a:br>
            <a:r>
              <a:rPr lang="en-US" sz="2800" dirty="0"/>
              <a:t>the listed company’s share price?</a:t>
            </a:r>
          </a:p>
        </p:txBody>
      </p:sp>
      <p:sp>
        <p:nvSpPr>
          <p:cNvPr id="2" name="Rectangle 1">
            <a:extLst>
              <a:ext uri="{FF2B5EF4-FFF2-40B4-BE49-F238E27FC236}">
                <a16:creationId xmlns:a16="http://schemas.microsoft.com/office/drawing/2014/main" id="{4CF0D2FF-8826-EC7D-AE49-9D6642A8DF82}"/>
              </a:ext>
            </a:extLst>
          </p:cNvPr>
          <p:cNvSpPr/>
          <p:nvPr/>
        </p:nvSpPr>
        <p:spPr>
          <a:xfrm>
            <a:off x="0" y="1865133"/>
            <a:ext cx="9144000" cy="23435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F4F989-DFB1-EC3C-B231-26A3B231D946}"/>
              </a:ext>
            </a:extLst>
          </p:cNvPr>
          <p:cNvSpPr txBox="1"/>
          <p:nvPr/>
        </p:nvSpPr>
        <p:spPr>
          <a:xfrm>
            <a:off x="1977144" y="2249076"/>
            <a:ext cx="2737184" cy="1753694"/>
          </a:xfrm>
          <a:prstGeom prst="rect">
            <a:avLst/>
          </a:prstGeom>
          <a:noFill/>
        </p:spPr>
        <p:txBody>
          <a:bodyPr wrap="square" lIns="0" tIns="0" rIns="0" bIns="0" rtlCol="0">
            <a:noAutofit/>
          </a:bodyPr>
          <a:lstStyle/>
          <a:p>
            <a:pPr lvl="0" defTabSz="914400">
              <a:lnSpc>
                <a:spcPct val="90000"/>
              </a:lnSpc>
              <a:defRPr/>
            </a:pPr>
            <a:r>
              <a:rPr lang="en-US" sz="1200" b="1" dirty="0">
                <a:solidFill>
                  <a:schemeClr val="bg1"/>
                </a:solidFill>
              </a:rPr>
              <a:t>There is a share price summary section on the listed company’s website where you can view the trading place of the shares. </a:t>
            </a:r>
            <a:r>
              <a:rPr lang="en-US" sz="1200" dirty="0">
                <a:solidFill>
                  <a:schemeClr val="bg1"/>
                </a:solidFill>
              </a:rPr>
              <a:t>During trading hours the price will generally be updated every 15 minutes. It is important to remember that this price should only be used as a guide and may not be the exact price at which you could buy or sell shares.</a:t>
            </a:r>
          </a:p>
        </p:txBody>
      </p:sp>
      <p:sp>
        <p:nvSpPr>
          <p:cNvPr id="4" name="TextBox 3">
            <a:extLst>
              <a:ext uri="{FF2B5EF4-FFF2-40B4-BE49-F238E27FC236}">
                <a16:creationId xmlns:a16="http://schemas.microsoft.com/office/drawing/2014/main" id="{FE0629A1-C305-A03F-9774-BEE34E1CF674}"/>
              </a:ext>
            </a:extLst>
          </p:cNvPr>
          <p:cNvSpPr txBox="1"/>
          <p:nvPr/>
        </p:nvSpPr>
        <p:spPr>
          <a:xfrm>
            <a:off x="5546916" y="2249076"/>
            <a:ext cx="2852242" cy="1753694"/>
          </a:xfrm>
          <a:prstGeom prst="rect">
            <a:avLst/>
          </a:prstGeom>
          <a:noFill/>
        </p:spPr>
        <p:txBody>
          <a:bodyPr wrap="square" lIns="0" tIns="0" rIns="0" bIns="0" rtlCol="0">
            <a:noAutofit/>
          </a:bodyPr>
          <a:lstStyle/>
          <a:p>
            <a:pPr lvl="0" defTabSz="914400">
              <a:lnSpc>
                <a:spcPct val="90000"/>
              </a:lnSpc>
              <a:defRPr/>
            </a:pPr>
            <a:r>
              <a:rPr lang="en-US" sz="1200" dirty="0">
                <a:solidFill>
                  <a:schemeClr val="bg1"/>
                </a:solidFill>
              </a:rPr>
              <a:t>The share price at the end of the previous trading day can generally </a:t>
            </a:r>
            <a:br>
              <a:rPr lang="en-US" sz="1200" dirty="0">
                <a:solidFill>
                  <a:schemeClr val="bg1"/>
                </a:solidFill>
              </a:rPr>
            </a:br>
            <a:r>
              <a:rPr lang="en-US" sz="1200" dirty="0">
                <a:solidFill>
                  <a:schemeClr val="bg1"/>
                </a:solidFill>
              </a:rPr>
              <a:t>be found in the </a:t>
            </a:r>
            <a:r>
              <a:rPr lang="en-US" sz="1200" b="1" dirty="0">
                <a:solidFill>
                  <a:schemeClr val="bg1"/>
                </a:solidFill>
              </a:rPr>
              <a:t>financial pages of the daily press and through other media in the countries where the shares are listed. </a:t>
            </a:r>
            <a:r>
              <a:rPr lang="en-US" sz="1200" dirty="0">
                <a:solidFill>
                  <a:schemeClr val="bg1"/>
                </a:solidFill>
              </a:rPr>
              <a:t>In addition, there are a number of internet sites through which share price information can be obtained. These can be found by using an internet search engine.</a:t>
            </a:r>
          </a:p>
        </p:txBody>
      </p:sp>
      <p:cxnSp>
        <p:nvCxnSpPr>
          <p:cNvPr id="6" name="Straight Connector 5">
            <a:extLst>
              <a:ext uri="{FF2B5EF4-FFF2-40B4-BE49-F238E27FC236}">
                <a16:creationId xmlns:a16="http://schemas.microsoft.com/office/drawing/2014/main" id="{96906E0E-EFE2-AE7A-15AB-499E8542F535}"/>
              </a:ext>
            </a:extLst>
          </p:cNvPr>
          <p:cNvCxnSpPr>
            <a:cxnSpLocks/>
          </p:cNvCxnSpPr>
          <p:nvPr/>
        </p:nvCxnSpPr>
        <p:spPr>
          <a:xfrm>
            <a:off x="5086730" y="1774299"/>
            <a:ext cx="0" cy="255547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AE750B2-8601-F714-7E95-81A2DF9705D5}"/>
              </a:ext>
            </a:extLst>
          </p:cNvPr>
          <p:cNvGrpSpPr/>
          <p:nvPr/>
        </p:nvGrpSpPr>
        <p:grpSpPr>
          <a:xfrm>
            <a:off x="526166" y="2249076"/>
            <a:ext cx="1136268" cy="1136268"/>
            <a:chOff x="526166" y="2249076"/>
            <a:chExt cx="1136268" cy="1136268"/>
          </a:xfrm>
        </p:grpSpPr>
        <p:sp>
          <p:nvSpPr>
            <p:cNvPr id="15" name="Oval 14">
              <a:extLst>
                <a:ext uri="{FF2B5EF4-FFF2-40B4-BE49-F238E27FC236}">
                  <a16:creationId xmlns:a16="http://schemas.microsoft.com/office/drawing/2014/main" id="{CF79F169-3D13-B136-358A-4F74ACFFA443}"/>
                </a:ext>
              </a:extLst>
            </p:cNvPr>
            <p:cNvSpPr/>
            <p:nvPr/>
          </p:nvSpPr>
          <p:spPr>
            <a:xfrm>
              <a:off x="526166" y="2249076"/>
              <a:ext cx="1136268" cy="1136268"/>
            </a:xfrm>
            <a:prstGeom prst="ellips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54E80A-EA2F-044C-F02D-0000DC71A3FB}"/>
                </a:ext>
              </a:extLst>
            </p:cNvPr>
            <p:cNvGrpSpPr/>
            <p:nvPr/>
          </p:nvGrpSpPr>
          <p:grpSpPr>
            <a:xfrm>
              <a:off x="634071" y="2356981"/>
              <a:ext cx="920459" cy="920459"/>
              <a:chOff x="705589" y="2275144"/>
              <a:chExt cx="920459" cy="920459"/>
            </a:xfrm>
          </p:grpSpPr>
          <p:sp>
            <p:nvSpPr>
              <p:cNvPr id="19" name="Oval 18">
                <a:extLst>
                  <a:ext uri="{FF2B5EF4-FFF2-40B4-BE49-F238E27FC236}">
                    <a16:creationId xmlns:a16="http://schemas.microsoft.com/office/drawing/2014/main" id="{2A6CE8BC-7BF6-BD05-BBCB-D3B260C5102B}"/>
                  </a:ext>
                </a:extLst>
              </p:cNvPr>
              <p:cNvSpPr/>
              <p:nvPr/>
            </p:nvSpPr>
            <p:spPr>
              <a:xfrm>
                <a:off x="705589" y="2275144"/>
                <a:ext cx="920459" cy="92045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D024E37F-5EC6-4FE6-87C2-9088482FF2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887" y="2378591"/>
                <a:ext cx="703839" cy="703839"/>
              </a:xfrm>
              <a:prstGeom prst="rect">
                <a:avLst/>
              </a:prstGeom>
            </p:spPr>
          </p:pic>
        </p:grpSp>
      </p:grpSp>
    </p:spTree>
    <p:extLst>
      <p:ext uri="{BB962C8B-B14F-4D97-AF65-F5344CB8AC3E}">
        <p14:creationId xmlns:p14="http://schemas.microsoft.com/office/powerpoint/2010/main" val="330510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800"/>
                            </p:stCondLst>
                            <p:childTnLst>
                              <p:par>
                                <p:cTn id="9" presetID="2" presetClass="entr" presetSubtype="2" decel="5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8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7" name="Title 4">
            <a:extLst>
              <a:ext uri="{FF2B5EF4-FFF2-40B4-BE49-F238E27FC236}">
                <a16:creationId xmlns:a16="http://schemas.microsoft.com/office/drawing/2014/main" id="{9453B57B-12D5-4C40-324E-8AB34232425E}"/>
              </a:ext>
            </a:extLst>
          </p:cNvPr>
          <p:cNvSpPr txBox="1">
            <a:spLocks noGrp="1"/>
          </p:cNvSpPr>
          <p:nvPr>
            <p:ph type="ctrTitle"/>
          </p:nvPr>
        </p:nvSpPr>
        <p:spPr>
          <a:xfrm>
            <a:off x="4422239" y="1785987"/>
            <a:ext cx="4572000" cy="2062063"/>
          </a:xfrm>
          <a:prstGeom prst="rect">
            <a:avLst/>
          </a:prstGeom>
          <a:noFill/>
        </p:spPr>
        <p:txBody>
          <a:bodyPr wrap="square" rtlCol="0">
            <a:spAutoFit/>
          </a:bodyPr>
          <a:lstStyle/>
          <a:p>
            <a:pPr algn="l">
              <a:lnSpc>
                <a:spcPct val="80000"/>
              </a:lnSpc>
            </a:pPr>
            <a:r>
              <a:rPr lang="en-ZA" sz="4000" b="0" spc="-80" dirty="0">
                <a:solidFill>
                  <a:schemeClr val="tx1">
                    <a:lumMod val="75000"/>
                    <a:lumOff val="25000"/>
                  </a:schemeClr>
                </a:solidFill>
                <a:latin typeface="Century Gothic" panose="020B0502020202020204" pitchFamily="34" charset="0"/>
              </a:rPr>
              <a:t>FINANCIAL</a:t>
            </a:r>
            <a:br>
              <a:rPr lang="en-ZA" sz="4000" b="0" spc="-80" dirty="0">
                <a:solidFill>
                  <a:schemeClr val="tx1">
                    <a:lumMod val="75000"/>
                    <a:lumOff val="25000"/>
                  </a:schemeClr>
                </a:solidFill>
                <a:latin typeface="Century Gothic" panose="020B0502020202020204" pitchFamily="34" charset="0"/>
              </a:rPr>
            </a:br>
            <a:r>
              <a:rPr lang="en-ZA" sz="4000" b="0" spc="-80" dirty="0">
                <a:solidFill>
                  <a:schemeClr val="tx1">
                    <a:lumMod val="75000"/>
                    <a:lumOff val="25000"/>
                  </a:schemeClr>
                </a:solidFill>
                <a:latin typeface="Century Gothic" panose="020B0502020202020204" pitchFamily="34" charset="0"/>
              </a:rPr>
              <a:t>REPORTING</a:t>
            </a:r>
            <a:br>
              <a:rPr lang="en-ZA" sz="4000" b="0" spc="-80" dirty="0">
                <a:solidFill>
                  <a:schemeClr val="tx1">
                    <a:lumMod val="75000"/>
                    <a:lumOff val="25000"/>
                  </a:schemeClr>
                </a:solidFill>
                <a:latin typeface="Century Gothic" panose="020B0502020202020204" pitchFamily="34" charset="0"/>
              </a:rPr>
            </a:br>
            <a:r>
              <a:rPr lang="en-ZA" sz="4000" spc="-80" dirty="0">
                <a:solidFill>
                  <a:schemeClr val="tx1">
                    <a:lumMod val="75000"/>
                    <a:lumOff val="25000"/>
                  </a:schemeClr>
                </a:solidFill>
                <a:latin typeface="Century Gothic" panose="020B0502020202020204" pitchFamily="34" charset="0"/>
              </a:rPr>
              <a:t>&amp; GENERAL MEETINGS</a:t>
            </a:r>
          </a:p>
        </p:txBody>
      </p:sp>
      <p:grpSp>
        <p:nvGrpSpPr>
          <p:cNvPr id="3" name="Группа 1">
            <a:extLst>
              <a:ext uri="{FF2B5EF4-FFF2-40B4-BE49-F238E27FC236}">
                <a16:creationId xmlns:a16="http://schemas.microsoft.com/office/drawing/2014/main" id="{49CF6A05-20EC-AD20-BAC8-B7A5D63FE37C}"/>
              </a:ext>
            </a:extLst>
          </p:cNvPr>
          <p:cNvGrpSpPr/>
          <p:nvPr/>
        </p:nvGrpSpPr>
        <p:grpSpPr>
          <a:xfrm>
            <a:off x="1801184" y="963215"/>
            <a:ext cx="2347912" cy="3325418"/>
            <a:chOff x="2117725" y="1284287"/>
            <a:chExt cx="3130549" cy="4433890"/>
          </a:xfrm>
        </p:grpSpPr>
        <p:sp>
          <p:nvSpPr>
            <p:cNvPr id="4" name="Google Shape;153;p15">
              <a:extLst>
                <a:ext uri="{FF2B5EF4-FFF2-40B4-BE49-F238E27FC236}">
                  <a16:creationId xmlns:a16="http://schemas.microsoft.com/office/drawing/2014/main" id="{EC6046DC-1E37-6A1E-5DF9-005836E97CA1}"/>
                </a:ext>
              </a:extLst>
            </p:cNvPr>
            <p:cNvSpPr/>
            <p:nvPr/>
          </p:nvSpPr>
          <p:spPr>
            <a:xfrm>
              <a:off x="2400300" y="3756025"/>
              <a:ext cx="1641475" cy="1030287"/>
            </a:xfrm>
            <a:custGeom>
              <a:avLst/>
              <a:gdLst/>
              <a:ahLst/>
              <a:cxnLst/>
              <a:rect l="l" t="t" r="r" b="b"/>
              <a:pathLst>
                <a:path w="1034" h="649" extrusionOk="0">
                  <a:moveTo>
                    <a:pt x="1034" y="358"/>
                  </a:moveTo>
                  <a:lnTo>
                    <a:pt x="632" y="0"/>
                  </a:lnTo>
                  <a:lnTo>
                    <a:pt x="0" y="649"/>
                  </a:lnTo>
                  <a:lnTo>
                    <a:pt x="1034" y="358"/>
                  </a:lnTo>
                  <a:close/>
                </a:path>
              </a:pathLst>
            </a:custGeom>
            <a:solidFill>
              <a:schemeClr val="accent1">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 name="Google Shape;154;p15">
              <a:extLst>
                <a:ext uri="{FF2B5EF4-FFF2-40B4-BE49-F238E27FC236}">
                  <a16:creationId xmlns:a16="http://schemas.microsoft.com/office/drawing/2014/main" id="{66314DCB-3C7A-26AB-6DBE-99D667CB4C4D}"/>
                </a:ext>
              </a:extLst>
            </p:cNvPr>
            <p:cNvSpPr/>
            <p:nvPr/>
          </p:nvSpPr>
          <p:spPr>
            <a:xfrm>
              <a:off x="3465512" y="3254375"/>
              <a:ext cx="1481137" cy="439737"/>
            </a:xfrm>
            <a:custGeom>
              <a:avLst/>
              <a:gdLst/>
              <a:ahLst/>
              <a:cxnLst/>
              <a:rect l="l" t="t" r="r" b="b"/>
              <a:pathLst>
                <a:path w="334" h="99" extrusionOk="0">
                  <a:moveTo>
                    <a:pt x="334" y="0"/>
                  </a:moveTo>
                  <a:cubicBezTo>
                    <a:pt x="0" y="99"/>
                    <a:pt x="0" y="99"/>
                    <a:pt x="0" y="99"/>
                  </a:cubicBezTo>
                  <a:cubicBezTo>
                    <a:pt x="263" y="99"/>
                    <a:pt x="263" y="99"/>
                    <a:pt x="263" y="99"/>
                  </a:cubicBezTo>
                  <a:cubicBezTo>
                    <a:pt x="294" y="61"/>
                    <a:pt x="318" y="28"/>
                    <a:pt x="334" y="0"/>
                  </a:cubicBezTo>
                  <a:close/>
                </a:path>
              </a:pathLst>
            </a:custGeom>
            <a:solidFill>
              <a:schemeClr val="accent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6" name="Google Shape;155;p15">
              <a:extLst>
                <a:ext uri="{FF2B5EF4-FFF2-40B4-BE49-F238E27FC236}">
                  <a16:creationId xmlns:a16="http://schemas.microsoft.com/office/drawing/2014/main" id="{57DF2653-3985-2940-3D18-E0098F51E0D1}"/>
                </a:ext>
              </a:extLst>
            </p:cNvPr>
            <p:cNvSpPr/>
            <p:nvPr/>
          </p:nvSpPr>
          <p:spPr>
            <a:xfrm>
              <a:off x="3465512" y="2668587"/>
              <a:ext cx="1481137" cy="1025525"/>
            </a:xfrm>
            <a:custGeom>
              <a:avLst/>
              <a:gdLst/>
              <a:ahLst/>
              <a:cxnLst/>
              <a:rect l="l" t="t" r="r" b="b"/>
              <a:pathLst>
                <a:path w="334" h="231" extrusionOk="0">
                  <a:moveTo>
                    <a:pt x="159" y="0"/>
                  </a:moveTo>
                  <a:cubicBezTo>
                    <a:pt x="157" y="30"/>
                    <a:pt x="145" y="60"/>
                    <a:pt x="123" y="91"/>
                  </a:cubicBezTo>
                  <a:cubicBezTo>
                    <a:pt x="98" y="126"/>
                    <a:pt x="57" y="172"/>
                    <a:pt x="0" y="231"/>
                  </a:cubicBezTo>
                  <a:cubicBezTo>
                    <a:pt x="334" y="132"/>
                    <a:pt x="334" y="132"/>
                    <a:pt x="334" y="132"/>
                  </a:cubicBezTo>
                  <a:lnTo>
                    <a:pt x="159" y="0"/>
                  </a:lnTo>
                  <a:close/>
                </a:path>
              </a:pathLst>
            </a:custGeom>
            <a:solidFill>
              <a:schemeClr val="accent4">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7" name="Google Shape;156;p15">
              <a:extLst>
                <a:ext uri="{FF2B5EF4-FFF2-40B4-BE49-F238E27FC236}">
                  <a16:creationId xmlns:a16="http://schemas.microsoft.com/office/drawing/2014/main" id="{76A3018B-2B3F-5FC2-5FEB-FAA1EB2BD057}"/>
                </a:ext>
              </a:extLst>
            </p:cNvPr>
            <p:cNvSpPr/>
            <p:nvPr/>
          </p:nvSpPr>
          <p:spPr>
            <a:xfrm>
              <a:off x="4170362" y="2668587"/>
              <a:ext cx="944562" cy="585787"/>
            </a:xfrm>
            <a:custGeom>
              <a:avLst/>
              <a:gdLst/>
              <a:ahLst/>
              <a:cxnLst/>
              <a:rect l="l" t="t" r="r" b="b"/>
              <a:pathLst>
                <a:path w="213" h="132" extrusionOk="0">
                  <a:moveTo>
                    <a:pt x="213" y="0"/>
                  </a:moveTo>
                  <a:cubicBezTo>
                    <a:pt x="0" y="0"/>
                    <a:pt x="0" y="0"/>
                    <a:pt x="0" y="0"/>
                  </a:cubicBezTo>
                  <a:cubicBezTo>
                    <a:pt x="175" y="132"/>
                    <a:pt x="175" y="132"/>
                    <a:pt x="175" y="132"/>
                  </a:cubicBezTo>
                  <a:cubicBezTo>
                    <a:pt x="198" y="90"/>
                    <a:pt x="211" y="46"/>
                    <a:pt x="213" y="0"/>
                  </a:cubicBezTo>
                  <a:close/>
                </a:path>
              </a:pathLst>
            </a:custGeom>
            <a:solidFill>
              <a:schemeClr val="accent4">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8" name="Google Shape;157;p15">
              <a:extLst>
                <a:ext uri="{FF2B5EF4-FFF2-40B4-BE49-F238E27FC236}">
                  <a16:creationId xmlns:a16="http://schemas.microsoft.com/office/drawing/2014/main" id="{C60191C5-5ED9-A1AA-2E81-C762134C9C50}"/>
                </a:ext>
              </a:extLst>
            </p:cNvPr>
            <p:cNvSpPr/>
            <p:nvPr/>
          </p:nvSpPr>
          <p:spPr>
            <a:xfrm>
              <a:off x="2117725" y="1528762"/>
              <a:ext cx="774700" cy="1171575"/>
            </a:xfrm>
            <a:custGeom>
              <a:avLst/>
              <a:gdLst/>
              <a:ahLst/>
              <a:cxnLst/>
              <a:rect l="l" t="t" r="r" b="b"/>
              <a:pathLst>
                <a:path w="175" h="264" extrusionOk="0">
                  <a:moveTo>
                    <a:pt x="150" y="0"/>
                  </a:moveTo>
                  <a:cubicBezTo>
                    <a:pt x="96" y="36"/>
                    <a:pt x="46" y="90"/>
                    <a:pt x="0" y="160"/>
                  </a:cubicBezTo>
                  <a:cubicBezTo>
                    <a:pt x="175" y="264"/>
                    <a:pt x="175" y="264"/>
                    <a:pt x="175" y="264"/>
                  </a:cubicBezTo>
                  <a:lnTo>
                    <a:pt x="150" y="0"/>
                  </a:lnTo>
                  <a:close/>
                </a:path>
              </a:pathLst>
            </a:custGeom>
            <a:solidFill>
              <a:srgbClr val="FFCB87"/>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 name="Google Shape;158;p15">
              <a:extLst>
                <a:ext uri="{FF2B5EF4-FFF2-40B4-BE49-F238E27FC236}">
                  <a16:creationId xmlns:a16="http://schemas.microsoft.com/office/drawing/2014/main" id="{7760CF5B-6D37-098A-D9EF-9551CF1E3E71}"/>
                </a:ext>
              </a:extLst>
            </p:cNvPr>
            <p:cNvSpPr/>
            <p:nvPr/>
          </p:nvSpPr>
          <p:spPr>
            <a:xfrm>
              <a:off x="2782887" y="1284287"/>
              <a:ext cx="890587" cy="830262"/>
            </a:xfrm>
            <a:custGeom>
              <a:avLst/>
              <a:gdLst/>
              <a:ahLst/>
              <a:cxnLst/>
              <a:rect l="l" t="t" r="r" b="b"/>
              <a:pathLst>
                <a:path w="201" h="187" extrusionOk="0">
                  <a:moveTo>
                    <a:pt x="201" y="0"/>
                  </a:moveTo>
                  <a:cubicBezTo>
                    <a:pt x="120" y="1"/>
                    <a:pt x="53" y="19"/>
                    <a:pt x="0" y="55"/>
                  </a:cubicBezTo>
                  <a:cubicBezTo>
                    <a:pt x="201" y="187"/>
                    <a:pt x="201" y="187"/>
                    <a:pt x="201" y="187"/>
                  </a:cubicBezTo>
                  <a:lnTo>
                    <a:pt x="201" y="0"/>
                  </a:lnTo>
                  <a:close/>
                </a:path>
              </a:pathLst>
            </a:custGeom>
            <a:solidFill>
              <a:srgbClr val="FAAC3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0" name="Google Shape;159;p15">
              <a:extLst>
                <a:ext uri="{FF2B5EF4-FFF2-40B4-BE49-F238E27FC236}">
                  <a16:creationId xmlns:a16="http://schemas.microsoft.com/office/drawing/2014/main" id="{3B654B0B-39EB-4131-A868-069515CE8AAB}"/>
                </a:ext>
              </a:extLst>
            </p:cNvPr>
            <p:cNvSpPr/>
            <p:nvPr/>
          </p:nvSpPr>
          <p:spPr>
            <a:xfrm>
              <a:off x="2782887" y="1528762"/>
              <a:ext cx="890587" cy="1171575"/>
            </a:xfrm>
            <a:custGeom>
              <a:avLst/>
              <a:gdLst/>
              <a:ahLst/>
              <a:cxnLst/>
              <a:rect l="l" t="t" r="r" b="b"/>
              <a:pathLst>
                <a:path w="201" h="264" extrusionOk="0">
                  <a:moveTo>
                    <a:pt x="199" y="132"/>
                  </a:moveTo>
                  <a:cubicBezTo>
                    <a:pt x="200" y="132"/>
                    <a:pt x="201" y="132"/>
                    <a:pt x="201" y="132"/>
                  </a:cubicBezTo>
                  <a:cubicBezTo>
                    <a:pt x="0" y="0"/>
                    <a:pt x="0" y="0"/>
                    <a:pt x="0" y="0"/>
                  </a:cubicBezTo>
                  <a:cubicBezTo>
                    <a:pt x="25" y="264"/>
                    <a:pt x="25" y="264"/>
                    <a:pt x="25" y="264"/>
                  </a:cubicBezTo>
                  <a:cubicBezTo>
                    <a:pt x="80" y="176"/>
                    <a:pt x="138" y="132"/>
                    <a:pt x="199" y="132"/>
                  </a:cubicBezTo>
                  <a:close/>
                </a:path>
              </a:pathLst>
            </a:custGeom>
            <a:solidFill>
              <a:srgbClr val="FFBE59"/>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1" name="Google Shape;160;p15">
              <a:extLst>
                <a:ext uri="{FF2B5EF4-FFF2-40B4-BE49-F238E27FC236}">
                  <a16:creationId xmlns:a16="http://schemas.microsoft.com/office/drawing/2014/main" id="{03AEF16F-C08C-3E28-264A-48487A21A0CC}"/>
                </a:ext>
              </a:extLst>
            </p:cNvPr>
            <p:cNvSpPr/>
            <p:nvPr/>
          </p:nvSpPr>
          <p:spPr>
            <a:xfrm>
              <a:off x="3722687" y="1679575"/>
              <a:ext cx="1011237" cy="927100"/>
            </a:xfrm>
            <a:custGeom>
              <a:avLst/>
              <a:gdLst/>
              <a:ahLst/>
              <a:cxnLst/>
              <a:rect l="l" t="t" r="r" b="b"/>
              <a:pathLst>
                <a:path w="228" h="209" extrusionOk="0">
                  <a:moveTo>
                    <a:pt x="102" y="209"/>
                  </a:moveTo>
                  <a:cubicBezTo>
                    <a:pt x="228" y="0"/>
                    <a:pt x="228" y="0"/>
                    <a:pt x="228" y="0"/>
                  </a:cubicBezTo>
                  <a:cubicBezTo>
                    <a:pt x="228" y="0"/>
                    <a:pt x="228" y="0"/>
                    <a:pt x="228" y="0"/>
                  </a:cubicBezTo>
                  <a:cubicBezTo>
                    <a:pt x="0" y="99"/>
                    <a:pt x="0" y="99"/>
                    <a:pt x="0" y="99"/>
                  </a:cubicBezTo>
                  <a:cubicBezTo>
                    <a:pt x="28" y="101"/>
                    <a:pt x="51" y="112"/>
                    <a:pt x="70" y="131"/>
                  </a:cubicBezTo>
                  <a:cubicBezTo>
                    <a:pt x="90" y="152"/>
                    <a:pt x="101" y="178"/>
                    <a:pt x="102" y="209"/>
                  </a:cubicBezTo>
                  <a:close/>
                </a:path>
              </a:pathLst>
            </a:custGeom>
            <a:solidFill>
              <a:schemeClr val="accent2">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2" name="Google Shape;161;p15">
              <a:extLst>
                <a:ext uri="{FF2B5EF4-FFF2-40B4-BE49-F238E27FC236}">
                  <a16:creationId xmlns:a16="http://schemas.microsoft.com/office/drawing/2014/main" id="{5B8DBAA6-D87D-2D6B-259E-1C1DEC016CEE}"/>
                </a:ext>
              </a:extLst>
            </p:cNvPr>
            <p:cNvSpPr/>
            <p:nvPr/>
          </p:nvSpPr>
          <p:spPr>
            <a:xfrm>
              <a:off x="4175125" y="1679575"/>
              <a:ext cx="939800" cy="927100"/>
            </a:xfrm>
            <a:custGeom>
              <a:avLst/>
              <a:gdLst/>
              <a:ahLst/>
              <a:cxnLst/>
              <a:rect l="l" t="t" r="r" b="b"/>
              <a:pathLst>
                <a:path w="212" h="209" extrusionOk="0">
                  <a:moveTo>
                    <a:pt x="212" y="209"/>
                  </a:moveTo>
                  <a:cubicBezTo>
                    <a:pt x="212" y="122"/>
                    <a:pt x="183" y="53"/>
                    <a:pt x="126" y="0"/>
                  </a:cubicBezTo>
                  <a:cubicBezTo>
                    <a:pt x="0" y="209"/>
                    <a:pt x="0" y="209"/>
                    <a:pt x="0" y="209"/>
                  </a:cubicBezTo>
                  <a:lnTo>
                    <a:pt x="212" y="209"/>
                  </a:lnTo>
                  <a:close/>
                </a:path>
              </a:pathLst>
            </a:custGeom>
            <a:solidFill>
              <a:schemeClr val="accent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 name="Google Shape;162;p15">
              <a:extLst>
                <a:ext uri="{FF2B5EF4-FFF2-40B4-BE49-F238E27FC236}">
                  <a16:creationId xmlns:a16="http://schemas.microsoft.com/office/drawing/2014/main" id="{44F01533-B77F-63F0-9700-BE514CCD66ED}"/>
                </a:ext>
              </a:extLst>
            </p:cNvPr>
            <p:cNvSpPr/>
            <p:nvPr/>
          </p:nvSpPr>
          <p:spPr>
            <a:xfrm>
              <a:off x="3722687" y="1284287"/>
              <a:ext cx="1011237" cy="835025"/>
            </a:xfrm>
            <a:custGeom>
              <a:avLst/>
              <a:gdLst/>
              <a:ahLst/>
              <a:cxnLst/>
              <a:rect l="l" t="t" r="r" b="b"/>
              <a:pathLst>
                <a:path w="228" h="188" extrusionOk="0">
                  <a:moveTo>
                    <a:pt x="219" y="81"/>
                  </a:moveTo>
                  <a:cubicBezTo>
                    <a:pt x="156" y="28"/>
                    <a:pt x="83" y="1"/>
                    <a:pt x="0" y="0"/>
                  </a:cubicBezTo>
                  <a:cubicBezTo>
                    <a:pt x="0" y="188"/>
                    <a:pt x="0" y="188"/>
                    <a:pt x="0" y="188"/>
                  </a:cubicBezTo>
                  <a:cubicBezTo>
                    <a:pt x="228" y="89"/>
                    <a:pt x="228" y="89"/>
                    <a:pt x="228" y="89"/>
                  </a:cubicBezTo>
                  <a:cubicBezTo>
                    <a:pt x="225" y="86"/>
                    <a:pt x="222" y="83"/>
                    <a:pt x="219" y="81"/>
                  </a:cubicBezTo>
                  <a:close/>
                </a:path>
              </a:pathLst>
            </a:custGeom>
            <a:solidFill>
              <a:schemeClr val="accent2">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 name="Google Shape;163;p15">
              <a:extLst>
                <a:ext uri="{FF2B5EF4-FFF2-40B4-BE49-F238E27FC236}">
                  <a16:creationId xmlns:a16="http://schemas.microsoft.com/office/drawing/2014/main" id="{FD489084-6AF1-3D9F-6043-AFD16A2FCBDC}"/>
                </a:ext>
              </a:extLst>
            </p:cNvPr>
            <p:cNvSpPr/>
            <p:nvPr/>
          </p:nvSpPr>
          <p:spPr>
            <a:xfrm>
              <a:off x="3744912" y="4848225"/>
              <a:ext cx="1503362" cy="869950"/>
            </a:xfrm>
            <a:custGeom>
              <a:avLst/>
              <a:gdLst/>
              <a:ahLst/>
              <a:cxnLst/>
              <a:rect l="l" t="t" r="r" b="b"/>
              <a:pathLst>
                <a:path w="947" h="548" extrusionOk="0">
                  <a:moveTo>
                    <a:pt x="472" y="0"/>
                  </a:moveTo>
                  <a:lnTo>
                    <a:pt x="0" y="548"/>
                  </a:lnTo>
                  <a:lnTo>
                    <a:pt x="947" y="548"/>
                  </a:lnTo>
                  <a:lnTo>
                    <a:pt x="472" y="0"/>
                  </a:lnTo>
                  <a:close/>
                </a:path>
              </a:pathLst>
            </a:custGeom>
            <a:solidFill>
              <a:schemeClr val="accent6">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5" name="Google Shape;164;p15">
              <a:extLst>
                <a:ext uri="{FF2B5EF4-FFF2-40B4-BE49-F238E27FC236}">
                  <a16:creationId xmlns:a16="http://schemas.microsoft.com/office/drawing/2014/main" id="{9A8869CA-EDB3-54A6-3F2D-6F4216DFA4D4}"/>
                </a:ext>
              </a:extLst>
            </p:cNvPr>
            <p:cNvSpPr/>
            <p:nvPr/>
          </p:nvSpPr>
          <p:spPr>
            <a:xfrm>
              <a:off x="4494212" y="4848225"/>
              <a:ext cx="754062" cy="869950"/>
            </a:xfrm>
            <a:custGeom>
              <a:avLst/>
              <a:gdLst/>
              <a:ahLst/>
              <a:cxnLst/>
              <a:rect l="l" t="t" r="r" b="b"/>
              <a:pathLst>
                <a:path w="475" h="548" extrusionOk="0">
                  <a:moveTo>
                    <a:pt x="0" y="0"/>
                  </a:moveTo>
                  <a:lnTo>
                    <a:pt x="475" y="548"/>
                  </a:lnTo>
                  <a:lnTo>
                    <a:pt x="475" y="0"/>
                  </a:lnTo>
                  <a:lnTo>
                    <a:pt x="0" y="0"/>
                  </a:lnTo>
                  <a:close/>
                </a:path>
              </a:pathLst>
            </a:custGeom>
            <a:solidFill>
              <a:schemeClr val="accent6"/>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6" name="Google Shape;165;p15">
              <a:extLst>
                <a:ext uri="{FF2B5EF4-FFF2-40B4-BE49-F238E27FC236}">
                  <a16:creationId xmlns:a16="http://schemas.microsoft.com/office/drawing/2014/main" id="{2B2FDEA8-FB76-A154-C71F-CC14E4EF18E5}"/>
                </a:ext>
              </a:extLst>
            </p:cNvPr>
            <p:cNvSpPr/>
            <p:nvPr/>
          </p:nvSpPr>
          <p:spPr>
            <a:xfrm>
              <a:off x="3744912" y="4848225"/>
              <a:ext cx="749300" cy="869950"/>
            </a:xfrm>
            <a:custGeom>
              <a:avLst/>
              <a:gdLst/>
              <a:ahLst/>
              <a:cxnLst/>
              <a:rect l="l" t="t" r="r" b="b"/>
              <a:pathLst>
                <a:path w="472" h="548" extrusionOk="0">
                  <a:moveTo>
                    <a:pt x="0" y="0"/>
                  </a:moveTo>
                  <a:lnTo>
                    <a:pt x="0" y="548"/>
                  </a:lnTo>
                  <a:lnTo>
                    <a:pt x="472" y="0"/>
                  </a:lnTo>
                  <a:lnTo>
                    <a:pt x="0" y="0"/>
                  </a:lnTo>
                  <a:close/>
                </a:path>
              </a:pathLst>
            </a:custGeom>
            <a:solidFill>
              <a:schemeClr val="accent6">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8" name="Google Shape;166;p15">
              <a:extLst>
                <a:ext uri="{FF2B5EF4-FFF2-40B4-BE49-F238E27FC236}">
                  <a16:creationId xmlns:a16="http://schemas.microsoft.com/office/drawing/2014/main" id="{5BAA9C98-B398-1C3A-25D1-460B74D03713}"/>
                </a:ext>
              </a:extLst>
            </p:cNvPr>
            <p:cNvSpPr/>
            <p:nvPr/>
          </p:nvSpPr>
          <p:spPr>
            <a:xfrm>
              <a:off x="2192337" y="4848226"/>
              <a:ext cx="1503363" cy="869951"/>
            </a:xfrm>
            <a:custGeom>
              <a:avLst/>
              <a:gdLst/>
              <a:ahLst/>
              <a:cxnLst/>
              <a:rect l="l" t="t" r="r" b="b"/>
              <a:pathLst>
                <a:path w="947" h="548" extrusionOk="0">
                  <a:moveTo>
                    <a:pt x="0" y="548"/>
                  </a:moveTo>
                  <a:lnTo>
                    <a:pt x="947" y="548"/>
                  </a:lnTo>
                  <a:lnTo>
                    <a:pt x="475" y="0"/>
                  </a:lnTo>
                  <a:lnTo>
                    <a:pt x="0" y="548"/>
                  </a:lnTo>
                  <a:close/>
                </a:path>
              </a:pathLst>
            </a:custGeom>
            <a:solidFill>
              <a:schemeClr val="accent3">
                <a:alpha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9" name="Google Shape;167;p15">
              <a:extLst>
                <a:ext uri="{FF2B5EF4-FFF2-40B4-BE49-F238E27FC236}">
                  <a16:creationId xmlns:a16="http://schemas.microsoft.com/office/drawing/2014/main" id="{DD713843-4288-FCA5-2BF9-CFBD9FC96EF0}"/>
                </a:ext>
              </a:extLst>
            </p:cNvPr>
            <p:cNvSpPr/>
            <p:nvPr/>
          </p:nvSpPr>
          <p:spPr>
            <a:xfrm>
              <a:off x="2400300" y="4324350"/>
              <a:ext cx="1641475" cy="461962"/>
            </a:xfrm>
            <a:custGeom>
              <a:avLst/>
              <a:gdLst/>
              <a:ahLst/>
              <a:cxnLst/>
              <a:rect l="l" t="t" r="r" b="b"/>
              <a:pathLst>
                <a:path w="1034" h="291" extrusionOk="0">
                  <a:moveTo>
                    <a:pt x="755" y="291"/>
                  </a:moveTo>
                  <a:lnTo>
                    <a:pt x="1034" y="0"/>
                  </a:lnTo>
                  <a:lnTo>
                    <a:pt x="0" y="291"/>
                  </a:lnTo>
                  <a:lnTo>
                    <a:pt x="755" y="291"/>
                  </a:lnTo>
                  <a:close/>
                </a:path>
              </a:pathLst>
            </a:custGeom>
            <a:solidFill>
              <a:schemeClr val="accent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20" name="Google Shape;168;p15">
              <a:extLst>
                <a:ext uri="{FF2B5EF4-FFF2-40B4-BE49-F238E27FC236}">
                  <a16:creationId xmlns:a16="http://schemas.microsoft.com/office/drawing/2014/main" id="{8729D5C6-AFC6-D081-4A3F-E4C2AC01F044}"/>
                </a:ext>
              </a:extLst>
            </p:cNvPr>
            <p:cNvSpPr/>
            <p:nvPr/>
          </p:nvSpPr>
          <p:spPr>
            <a:xfrm>
              <a:off x="3403600" y="3756025"/>
              <a:ext cx="1169987" cy="568325"/>
            </a:xfrm>
            <a:custGeom>
              <a:avLst/>
              <a:gdLst/>
              <a:ahLst/>
              <a:cxnLst/>
              <a:rect l="l" t="t" r="r" b="b"/>
              <a:pathLst>
                <a:path w="264" h="128" extrusionOk="0">
                  <a:moveTo>
                    <a:pt x="264" y="0"/>
                  </a:moveTo>
                  <a:cubicBezTo>
                    <a:pt x="0" y="0"/>
                    <a:pt x="0" y="0"/>
                    <a:pt x="0" y="0"/>
                  </a:cubicBezTo>
                  <a:cubicBezTo>
                    <a:pt x="144" y="128"/>
                    <a:pt x="144" y="128"/>
                    <a:pt x="144" y="128"/>
                  </a:cubicBezTo>
                  <a:cubicBezTo>
                    <a:pt x="206" y="63"/>
                    <a:pt x="206" y="63"/>
                    <a:pt x="206" y="63"/>
                  </a:cubicBezTo>
                  <a:cubicBezTo>
                    <a:pt x="228" y="41"/>
                    <a:pt x="247" y="20"/>
                    <a:pt x="264" y="0"/>
                  </a:cubicBezTo>
                  <a:close/>
                </a:path>
              </a:pathLst>
            </a:custGeom>
            <a:solidFill>
              <a:schemeClr val="accent1">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21" name="Google Shape;169;p15">
              <a:extLst>
                <a:ext uri="{FF2B5EF4-FFF2-40B4-BE49-F238E27FC236}">
                  <a16:creationId xmlns:a16="http://schemas.microsoft.com/office/drawing/2014/main" id="{66E83D7A-E997-A491-1C7D-29E7EC9960F5}"/>
                </a:ext>
              </a:extLst>
            </p:cNvPr>
            <p:cNvSpPr/>
            <p:nvPr/>
          </p:nvSpPr>
          <p:spPr>
            <a:xfrm>
              <a:off x="2192337" y="4848225"/>
              <a:ext cx="754062" cy="869950"/>
            </a:xfrm>
            <a:custGeom>
              <a:avLst/>
              <a:gdLst/>
              <a:ahLst/>
              <a:cxnLst/>
              <a:rect l="l" t="t" r="r" b="b"/>
              <a:pathLst>
                <a:path w="475" h="548" extrusionOk="0">
                  <a:moveTo>
                    <a:pt x="92" y="0"/>
                  </a:moveTo>
                  <a:lnTo>
                    <a:pt x="0" y="95"/>
                  </a:lnTo>
                  <a:lnTo>
                    <a:pt x="0" y="548"/>
                  </a:lnTo>
                  <a:lnTo>
                    <a:pt x="475" y="0"/>
                  </a:lnTo>
                  <a:lnTo>
                    <a:pt x="92" y="0"/>
                  </a:lnTo>
                  <a:close/>
                </a:path>
              </a:pathLst>
            </a:custGeom>
            <a:solidFill>
              <a:schemeClr val="accent3">
                <a:alpha val="3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22" name="Google Shape;170;p15">
              <a:extLst>
                <a:ext uri="{FF2B5EF4-FFF2-40B4-BE49-F238E27FC236}">
                  <a16:creationId xmlns:a16="http://schemas.microsoft.com/office/drawing/2014/main" id="{B5087FCF-6A73-EEBF-0A86-2B34A0D93C54}"/>
                </a:ext>
              </a:extLst>
            </p:cNvPr>
            <p:cNvSpPr/>
            <p:nvPr/>
          </p:nvSpPr>
          <p:spPr>
            <a:xfrm>
              <a:off x="2946400" y="4848225"/>
              <a:ext cx="749300" cy="869950"/>
            </a:xfrm>
            <a:custGeom>
              <a:avLst/>
              <a:gdLst/>
              <a:ahLst/>
              <a:cxnLst/>
              <a:rect l="l" t="t" r="r" b="b"/>
              <a:pathLst>
                <a:path w="472" h="548" extrusionOk="0">
                  <a:moveTo>
                    <a:pt x="371" y="0"/>
                  </a:moveTo>
                  <a:lnTo>
                    <a:pt x="371" y="0"/>
                  </a:lnTo>
                  <a:lnTo>
                    <a:pt x="0" y="0"/>
                  </a:lnTo>
                  <a:lnTo>
                    <a:pt x="472" y="548"/>
                  </a:lnTo>
                  <a:lnTo>
                    <a:pt x="472" y="0"/>
                  </a:lnTo>
                  <a:lnTo>
                    <a:pt x="371" y="0"/>
                  </a:lnTo>
                  <a:close/>
                </a:path>
              </a:pathLst>
            </a:custGeom>
            <a:solidFill>
              <a:schemeClr val="accent3"/>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4822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3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847169" y="2180369"/>
            <a:ext cx="2204092" cy="2553460"/>
          </a:xfrm>
        </p:spPr>
        <p:txBody>
          <a:bodyPr>
            <a:noAutofit/>
          </a:bodyPr>
          <a:lstStyle/>
          <a:p>
            <a:pPr marL="0" indent="0">
              <a:lnSpc>
                <a:spcPct val="90000"/>
              </a:lnSpc>
              <a:spcBef>
                <a:spcPts val="300"/>
              </a:spcBef>
              <a:spcAft>
                <a:spcPts val="300"/>
              </a:spcAft>
              <a:buNone/>
            </a:pPr>
            <a:r>
              <a:rPr lang="en-US" b="1" dirty="0"/>
              <a:t>When does a listed company report its financial results?</a:t>
            </a:r>
          </a:p>
          <a:p>
            <a:pPr marL="0" indent="0">
              <a:lnSpc>
                <a:spcPct val="90000"/>
              </a:lnSpc>
              <a:spcBef>
                <a:spcPts val="300"/>
              </a:spcBef>
              <a:spcAft>
                <a:spcPts val="300"/>
              </a:spcAft>
              <a:buNone/>
            </a:pPr>
            <a:r>
              <a:rPr lang="en-US" sz="1100" dirty="0"/>
              <a:t>Listed companies generally announce their half year results during their financial current year and full year results immediately after </a:t>
            </a:r>
            <a:br>
              <a:rPr lang="en-US" sz="1100" dirty="0"/>
            </a:br>
            <a:r>
              <a:rPr lang="en-US" sz="1100" dirty="0"/>
              <a:t>the previous financial year. The date of the next results announcement can be found on their website.</a:t>
            </a:r>
          </a:p>
        </p:txBody>
      </p:sp>
      <p:grpSp>
        <p:nvGrpSpPr>
          <p:cNvPr id="84" name="Group 83">
            <a:extLst>
              <a:ext uri="{FF2B5EF4-FFF2-40B4-BE49-F238E27FC236}">
                <a16:creationId xmlns:a16="http://schemas.microsoft.com/office/drawing/2014/main" id="{1A287DEC-4416-66A6-C761-68451BBE69EF}"/>
              </a:ext>
            </a:extLst>
          </p:cNvPr>
          <p:cNvGrpSpPr/>
          <p:nvPr/>
        </p:nvGrpSpPr>
        <p:grpSpPr>
          <a:xfrm>
            <a:off x="4865375" y="882610"/>
            <a:ext cx="3668760" cy="3851219"/>
            <a:chOff x="4865375" y="882610"/>
            <a:chExt cx="3668760" cy="3851219"/>
          </a:xfrm>
        </p:grpSpPr>
        <p:grpSp>
          <p:nvGrpSpPr>
            <p:cNvPr id="12" name="Group 11">
              <a:extLst>
                <a:ext uri="{FF2B5EF4-FFF2-40B4-BE49-F238E27FC236}">
                  <a16:creationId xmlns:a16="http://schemas.microsoft.com/office/drawing/2014/main" id="{431791E4-C446-A356-9454-0C3C83151975}"/>
                </a:ext>
              </a:extLst>
            </p:cNvPr>
            <p:cNvGrpSpPr/>
            <p:nvPr/>
          </p:nvGrpSpPr>
          <p:grpSpPr>
            <a:xfrm>
              <a:off x="6584766" y="1037040"/>
              <a:ext cx="920459" cy="920459"/>
              <a:chOff x="499471" y="1397414"/>
              <a:chExt cx="389357" cy="389357"/>
            </a:xfrm>
          </p:grpSpPr>
          <p:sp>
            <p:nvSpPr>
              <p:cNvPr id="13" name="Oval 12">
                <a:extLst>
                  <a:ext uri="{FF2B5EF4-FFF2-40B4-BE49-F238E27FC236}">
                    <a16:creationId xmlns:a16="http://schemas.microsoft.com/office/drawing/2014/main" id="{98F25276-8F39-8480-C58F-258F8A977CC6}"/>
                  </a:ext>
                </a:extLst>
              </p:cNvPr>
              <p:cNvSpPr/>
              <p:nvPr/>
            </p:nvSpPr>
            <p:spPr>
              <a:xfrm>
                <a:off x="499471" y="1397414"/>
                <a:ext cx="389357" cy="38935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352">
                <a:extLst>
                  <a:ext uri="{FF2B5EF4-FFF2-40B4-BE49-F238E27FC236}">
                    <a16:creationId xmlns:a16="http://schemas.microsoft.com/office/drawing/2014/main" id="{03ABFFE7-00BF-13BF-2030-52986DD099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40984" y="1428806"/>
                <a:ext cx="328500" cy="328500"/>
              </a:xfrm>
              <a:prstGeom prst="rect">
                <a:avLst/>
              </a:prstGeom>
            </p:spPr>
          </p:pic>
        </p:grpSp>
        <p:grpSp>
          <p:nvGrpSpPr>
            <p:cNvPr id="80" name="Group 79">
              <a:extLst>
                <a:ext uri="{FF2B5EF4-FFF2-40B4-BE49-F238E27FC236}">
                  <a16:creationId xmlns:a16="http://schemas.microsoft.com/office/drawing/2014/main" id="{3A5961D5-B538-5FE0-A876-2E6718F28C3D}"/>
                </a:ext>
              </a:extLst>
            </p:cNvPr>
            <p:cNvGrpSpPr/>
            <p:nvPr/>
          </p:nvGrpSpPr>
          <p:grpSpPr>
            <a:xfrm>
              <a:off x="4865375" y="882610"/>
              <a:ext cx="3668760" cy="3851219"/>
              <a:chOff x="4865375" y="882610"/>
              <a:chExt cx="3668760" cy="3851219"/>
            </a:xfrm>
          </p:grpSpPr>
          <p:grpSp>
            <p:nvGrpSpPr>
              <p:cNvPr id="41" name="Group 40">
                <a:extLst>
                  <a:ext uri="{FF2B5EF4-FFF2-40B4-BE49-F238E27FC236}">
                    <a16:creationId xmlns:a16="http://schemas.microsoft.com/office/drawing/2014/main" id="{0E20E617-8CA0-F556-A038-DA9F272B3B59}"/>
                  </a:ext>
                </a:extLst>
              </p:cNvPr>
              <p:cNvGrpSpPr/>
              <p:nvPr/>
            </p:nvGrpSpPr>
            <p:grpSpPr>
              <a:xfrm>
                <a:off x="4865375" y="882610"/>
                <a:ext cx="2787208" cy="1216608"/>
                <a:chOff x="1453902" y="1883381"/>
                <a:chExt cx="3154058" cy="1376737"/>
              </a:xfrm>
            </p:grpSpPr>
            <p:cxnSp>
              <p:nvCxnSpPr>
                <p:cNvPr id="49" name="Straight Connector 48">
                  <a:extLst>
                    <a:ext uri="{FF2B5EF4-FFF2-40B4-BE49-F238E27FC236}">
                      <a16:creationId xmlns:a16="http://schemas.microsoft.com/office/drawing/2014/main" id="{E07F81D1-4199-B153-69B0-F59DCB6B098D}"/>
                    </a:ext>
                  </a:extLst>
                </p:cNvPr>
                <p:cNvCxnSpPr>
                  <a:cxnSpLocks/>
                </p:cNvCxnSpPr>
                <p:nvPr/>
              </p:nvCxnSpPr>
              <p:spPr>
                <a:xfrm flipH="1">
                  <a:off x="1453902" y="2581214"/>
                  <a:ext cx="1761975" cy="0"/>
                </a:xfrm>
                <a:prstGeom prst="line">
                  <a:avLst/>
                </a:prstGeom>
                <a:ln w="76200" cap="rnd">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8" name="Arc 47">
                  <a:extLst>
                    <a:ext uri="{FF2B5EF4-FFF2-40B4-BE49-F238E27FC236}">
                      <a16:creationId xmlns:a16="http://schemas.microsoft.com/office/drawing/2014/main" id="{55A1F701-840B-2ED3-37D3-B5BF3D4F1B1E}"/>
                    </a:ext>
                  </a:extLst>
                </p:cNvPr>
                <p:cNvSpPr/>
                <p:nvPr/>
              </p:nvSpPr>
              <p:spPr>
                <a:xfrm>
                  <a:off x="3231223" y="1883381"/>
                  <a:ext cx="1376737" cy="1376737"/>
                </a:xfrm>
                <a:prstGeom prst="arc">
                  <a:avLst>
                    <a:gd name="adj1" fmla="val 13119586"/>
                    <a:gd name="adj2" fmla="val 10752733"/>
                  </a:avLst>
                </a:prstGeom>
                <a:ln w="762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Content Placeholder 6">
                <a:extLst>
                  <a:ext uri="{FF2B5EF4-FFF2-40B4-BE49-F238E27FC236}">
                    <a16:creationId xmlns:a16="http://schemas.microsoft.com/office/drawing/2014/main" id="{DFF48AF3-4074-7457-DF46-D8A17A7C217F}"/>
                  </a:ext>
                </a:extLst>
              </p:cNvPr>
              <p:cNvSpPr txBox="1">
                <a:spLocks/>
              </p:cNvSpPr>
              <p:nvPr/>
            </p:nvSpPr>
            <p:spPr>
              <a:xfrm>
                <a:off x="6330043" y="2180369"/>
                <a:ext cx="2204092" cy="2553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t>When is the next listed company’s Annual General Meeting?</a:t>
                </a:r>
              </a:p>
              <a:p>
                <a:pPr marL="0" indent="0">
                  <a:lnSpc>
                    <a:spcPct val="90000"/>
                  </a:lnSpc>
                  <a:spcBef>
                    <a:spcPts val="300"/>
                  </a:spcBef>
                  <a:spcAft>
                    <a:spcPts val="300"/>
                  </a:spcAft>
                  <a:buNone/>
                </a:pPr>
                <a:r>
                  <a:rPr lang="en-US" sz="1100" dirty="0"/>
                  <a:t>The Annual General Meeting date is generally announced on the company’s website. The exact date can be found in the calendar.</a:t>
                </a:r>
              </a:p>
            </p:txBody>
          </p:sp>
        </p:grpSp>
      </p:grpSp>
      <p:grpSp>
        <p:nvGrpSpPr>
          <p:cNvPr id="83" name="Group 82">
            <a:extLst>
              <a:ext uri="{FF2B5EF4-FFF2-40B4-BE49-F238E27FC236}">
                <a16:creationId xmlns:a16="http://schemas.microsoft.com/office/drawing/2014/main" id="{8B0AEA0B-460E-6FCB-7FC9-B0C2407A41FE}"/>
              </a:ext>
            </a:extLst>
          </p:cNvPr>
          <p:cNvGrpSpPr/>
          <p:nvPr/>
        </p:nvGrpSpPr>
        <p:grpSpPr>
          <a:xfrm>
            <a:off x="2164403" y="882610"/>
            <a:ext cx="3582524" cy="3851219"/>
            <a:chOff x="2164403" y="882610"/>
            <a:chExt cx="3582524" cy="3851219"/>
          </a:xfrm>
        </p:grpSpPr>
        <p:grpSp>
          <p:nvGrpSpPr>
            <p:cNvPr id="79" name="Group 78">
              <a:extLst>
                <a:ext uri="{FF2B5EF4-FFF2-40B4-BE49-F238E27FC236}">
                  <a16:creationId xmlns:a16="http://schemas.microsoft.com/office/drawing/2014/main" id="{A604DCA1-882C-D9DE-BE8D-E37501454279}"/>
                </a:ext>
              </a:extLst>
            </p:cNvPr>
            <p:cNvGrpSpPr/>
            <p:nvPr/>
          </p:nvGrpSpPr>
          <p:grpSpPr>
            <a:xfrm>
              <a:off x="2164403" y="882610"/>
              <a:ext cx="3582524" cy="3851219"/>
              <a:chOff x="2164403" y="882610"/>
              <a:chExt cx="3582524" cy="3851219"/>
            </a:xfrm>
          </p:grpSpPr>
          <p:grpSp>
            <p:nvGrpSpPr>
              <p:cNvPr id="51" name="Group 50">
                <a:extLst>
                  <a:ext uri="{FF2B5EF4-FFF2-40B4-BE49-F238E27FC236}">
                    <a16:creationId xmlns:a16="http://schemas.microsoft.com/office/drawing/2014/main" id="{5F3D382D-7637-B62E-5EFD-BE403A0B09D4}"/>
                  </a:ext>
                </a:extLst>
              </p:cNvPr>
              <p:cNvGrpSpPr/>
              <p:nvPr/>
            </p:nvGrpSpPr>
            <p:grpSpPr>
              <a:xfrm>
                <a:off x="2164403" y="882610"/>
                <a:ext cx="2700972" cy="1216608"/>
                <a:chOff x="1551488" y="1883381"/>
                <a:chExt cx="3056472" cy="1376737"/>
              </a:xfrm>
            </p:grpSpPr>
            <p:sp>
              <p:nvSpPr>
                <p:cNvPr id="54" name="Arc 53">
                  <a:extLst>
                    <a:ext uri="{FF2B5EF4-FFF2-40B4-BE49-F238E27FC236}">
                      <a16:creationId xmlns:a16="http://schemas.microsoft.com/office/drawing/2014/main" id="{67B6DA69-6B03-BB97-0E5D-AAF94C4FAF10}"/>
                    </a:ext>
                  </a:extLst>
                </p:cNvPr>
                <p:cNvSpPr/>
                <p:nvPr/>
              </p:nvSpPr>
              <p:spPr>
                <a:xfrm>
                  <a:off x="3231223" y="1883381"/>
                  <a:ext cx="1376737" cy="1376737"/>
                </a:xfrm>
                <a:prstGeom prst="arc">
                  <a:avLst>
                    <a:gd name="adj1" fmla="val 13119586"/>
                    <a:gd name="adj2" fmla="val 10752733"/>
                  </a:avLst>
                </a:prstGeom>
                <a:ln w="762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CCAA37D-8FB8-2B00-72DD-3679ED074F1E}"/>
                    </a:ext>
                  </a:extLst>
                </p:cNvPr>
                <p:cNvCxnSpPr>
                  <a:cxnSpLocks/>
                </p:cNvCxnSpPr>
                <p:nvPr/>
              </p:nvCxnSpPr>
              <p:spPr>
                <a:xfrm flipH="1">
                  <a:off x="1551488" y="2581214"/>
                  <a:ext cx="1664389" cy="0"/>
                </a:xfrm>
                <a:prstGeom prst="line">
                  <a:avLst/>
                </a:prstGeom>
                <a:ln w="76200" cap="rnd">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6" name="Content Placeholder 6">
                <a:extLst>
                  <a:ext uri="{FF2B5EF4-FFF2-40B4-BE49-F238E27FC236}">
                    <a16:creationId xmlns:a16="http://schemas.microsoft.com/office/drawing/2014/main" id="{3DC1BDB0-E65F-C5B0-E75B-3D86113DDCDA}"/>
                  </a:ext>
                </a:extLst>
              </p:cNvPr>
              <p:cNvSpPr txBox="1">
                <a:spLocks/>
              </p:cNvSpPr>
              <p:nvPr/>
            </p:nvSpPr>
            <p:spPr>
              <a:xfrm>
                <a:off x="3542835" y="2180369"/>
                <a:ext cx="2204092" cy="2553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t>How can I obtain a copy of the Annual Report and Accounts?</a:t>
                </a:r>
              </a:p>
              <a:p>
                <a:pPr marL="0" indent="0">
                  <a:lnSpc>
                    <a:spcPct val="90000"/>
                  </a:lnSpc>
                  <a:spcBef>
                    <a:spcPts val="300"/>
                  </a:spcBef>
                  <a:spcAft>
                    <a:spcPts val="300"/>
                  </a:spcAft>
                  <a:buNone/>
                </a:pPr>
                <a:r>
                  <a:rPr lang="en-US" sz="1100" dirty="0"/>
                  <a:t>You can view an online version or download a PDF version of the Annual Report and Accounts from the financial reports section of the listed company’s website.</a:t>
                </a:r>
              </a:p>
            </p:txBody>
          </p:sp>
        </p:grpSp>
        <p:grpSp>
          <p:nvGrpSpPr>
            <p:cNvPr id="34" name="Group 33">
              <a:extLst>
                <a:ext uri="{FF2B5EF4-FFF2-40B4-BE49-F238E27FC236}">
                  <a16:creationId xmlns:a16="http://schemas.microsoft.com/office/drawing/2014/main" id="{9F6885E9-A2D2-354C-49C3-B7E7DFE7BF03}"/>
                </a:ext>
              </a:extLst>
            </p:cNvPr>
            <p:cNvGrpSpPr/>
            <p:nvPr/>
          </p:nvGrpSpPr>
          <p:grpSpPr>
            <a:xfrm>
              <a:off x="3796454" y="1031623"/>
              <a:ext cx="920447" cy="920447"/>
              <a:chOff x="499471" y="1397414"/>
              <a:chExt cx="389357" cy="389357"/>
            </a:xfrm>
          </p:grpSpPr>
          <p:sp>
            <p:nvSpPr>
              <p:cNvPr id="35" name="Oval 34">
                <a:extLst>
                  <a:ext uri="{FF2B5EF4-FFF2-40B4-BE49-F238E27FC236}">
                    <a16:creationId xmlns:a16="http://schemas.microsoft.com/office/drawing/2014/main" id="{9EF19F00-AA75-7D18-DD62-028528F653BD}"/>
                  </a:ext>
                </a:extLst>
              </p:cNvPr>
              <p:cNvSpPr/>
              <p:nvPr/>
            </p:nvSpPr>
            <p:spPr>
              <a:xfrm>
                <a:off x="499471" y="1397414"/>
                <a:ext cx="389357" cy="3893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4">
                <a:extLst>
                  <a:ext uri="{FF2B5EF4-FFF2-40B4-BE49-F238E27FC236}">
                    <a16:creationId xmlns:a16="http://schemas.microsoft.com/office/drawing/2014/main" id="{2135688D-DB71-8126-B376-ABC0ACA664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3997" y="1468131"/>
                <a:ext cx="248227" cy="248227"/>
              </a:xfrm>
              <a:prstGeom prst="rect">
                <a:avLst/>
              </a:prstGeom>
            </p:spPr>
          </p:pic>
        </p:grpSp>
      </p:grpSp>
      <p:grpSp>
        <p:nvGrpSpPr>
          <p:cNvPr id="78" name="Group 77">
            <a:extLst>
              <a:ext uri="{FF2B5EF4-FFF2-40B4-BE49-F238E27FC236}">
                <a16:creationId xmlns:a16="http://schemas.microsoft.com/office/drawing/2014/main" id="{CAEF90DD-2085-98C9-6FFE-FE74BE261888}"/>
              </a:ext>
            </a:extLst>
          </p:cNvPr>
          <p:cNvGrpSpPr/>
          <p:nvPr/>
        </p:nvGrpSpPr>
        <p:grpSpPr>
          <a:xfrm>
            <a:off x="0" y="882610"/>
            <a:ext cx="2164403" cy="1216608"/>
            <a:chOff x="0" y="882610"/>
            <a:chExt cx="2164403" cy="1216608"/>
          </a:xfrm>
        </p:grpSpPr>
        <p:grpSp>
          <p:nvGrpSpPr>
            <p:cNvPr id="38" name="Group 37">
              <a:extLst>
                <a:ext uri="{FF2B5EF4-FFF2-40B4-BE49-F238E27FC236}">
                  <a16:creationId xmlns:a16="http://schemas.microsoft.com/office/drawing/2014/main" id="{8D4D7F6D-AB1D-6F45-36C3-E454E4ADCFEF}"/>
                </a:ext>
              </a:extLst>
            </p:cNvPr>
            <p:cNvGrpSpPr/>
            <p:nvPr/>
          </p:nvGrpSpPr>
          <p:grpSpPr>
            <a:xfrm>
              <a:off x="1097211" y="1031611"/>
              <a:ext cx="920459" cy="920459"/>
              <a:chOff x="876717" y="1031611"/>
              <a:chExt cx="920459" cy="920459"/>
            </a:xfrm>
          </p:grpSpPr>
          <p:sp>
            <p:nvSpPr>
              <p:cNvPr id="32" name="Oval 31">
                <a:extLst>
                  <a:ext uri="{FF2B5EF4-FFF2-40B4-BE49-F238E27FC236}">
                    <a16:creationId xmlns:a16="http://schemas.microsoft.com/office/drawing/2014/main" id="{343A091B-ACF2-8D5E-1AD6-EF4C9F8ED2CC}"/>
                  </a:ext>
                </a:extLst>
              </p:cNvPr>
              <p:cNvSpPr/>
              <p:nvPr/>
            </p:nvSpPr>
            <p:spPr>
              <a:xfrm>
                <a:off x="876717" y="1031611"/>
                <a:ext cx="920459" cy="92045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38">
                <a:extLst>
                  <a:ext uri="{FF2B5EF4-FFF2-40B4-BE49-F238E27FC236}">
                    <a16:creationId xmlns:a16="http://schemas.microsoft.com/office/drawing/2014/main" id="{0DAE69DE-D8AD-F0B3-0B73-E1A5ADB2813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42977" y="1112911"/>
                <a:ext cx="771524" cy="771524"/>
              </a:xfrm>
              <a:prstGeom prst="rect">
                <a:avLst/>
              </a:prstGeom>
            </p:spPr>
          </p:pic>
        </p:grpSp>
        <p:grpSp>
          <p:nvGrpSpPr>
            <p:cNvPr id="56" name="Group 55">
              <a:extLst>
                <a:ext uri="{FF2B5EF4-FFF2-40B4-BE49-F238E27FC236}">
                  <a16:creationId xmlns:a16="http://schemas.microsoft.com/office/drawing/2014/main" id="{460353DC-EA77-6F1D-B29A-6977CA722811}"/>
                </a:ext>
              </a:extLst>
            </p:cNvPr>
            <p:cNvGrpSpPr/>
            <p:nvPr/>
          </p:nvGrpSpPr>
          <p:grpSpPr>
            <a:xfrm>
              <a:off x="0" y="882610"/>
              <a:ext cx="2164403" cy="1216608"/>
              <a:chOff x="-406649" y="2052814"/>
              <a:chExt cx="2164403" cy="1216608"/>
            </a:xfrm>
          </p:grpSpPr>
          <p:sp>
            <p:nvSpPr>
              <p:cNvPr id="58" name="Arc 57">
                <a:extLst>
                  <a:ext uri="{FF2B5EF4-FFF2-40B4-BE49-F238E27FC236}">
                    <a16:creationId xmlns:a16="http://schemas.microsoft.com/office/drawing/2014/main" id="{702675D7-7F15-703B-61B9-02C965CC6376}"/>
                  </a:ext>
                </a:extLst>
              </p:cNvPr>
              <p:cNvSpPr/>
              <p:nvPr/>
            </p:nvSpPr>
            <p:spPr>
              <a:xfrm>
                <a:off x="541146" y="2052814"/>
                <a:ext cx="1216608" cy="1216608"/>
              </a:xfrm>
              <a:prstGeom prst="arc">
                <a:avLst>
                  <a:gd name="adj1" fmla="val 13119586"/>
                  <a:gd name="adj2" fmla="val 10752733"/>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321F0944-98AD-BE26-7FFF-2C0A32284875}"/>
                  </a:ext>
                </a:extLst>
              </p:cNvPr>
              <p:cNvCxnSpPr>
                <a:cxnSpLocks/>
                <a:stCxn id="58" idx="2"/>
              </p:cNvCxnSpPr>
              <p:nvPr/>
            </p:nvCxnSpPr>
            <p:spPr>
              <a:xfrm flipH="1">
                <a:off x="-406649" y="2669482"/>
                <a:ext cx="947852" cy="0"/>
              </a:xfrm>
              <a:prstGeom prst="line">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cxnSp>
        <p:nvCxnSpPr>
          <p:cNvPr id="85" name="Straight Connector 84">
            <a:extLst>
              <a:ext uri="{FF2B5EF4-FFF2-40B4-BE49-F238E27FC236}">
                <a16:creationId xmlns:a16="http://schemas.microsoft.com/office/drawing/2014/main" id="{99DCFEAA-C612-B93A-1964-B11A21AA6B9A}"/>
              </a:ext>
            </a:extLst>
          </p:cNvPr>
          <p:cNvCxnSpPr>
            <a:cxnSpLocks/>
          </p:cNvCxnSpPr>
          <p:nvPr/>
        </p:nvCxnSpPr>
        <p:spPr>
          <a:xfrm>
            <a:off x="3227293" y="2248230"/>
            <a:ext cx="0" cy="1966811"/>
          </a:xfrm>
          <a:prstGeom prst="line">
            <a:avLst/>
          </a:prstGeom>
          <a:ln w="63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0D197A9-7FA8-5D68-641A-06676EA864F6}"/>
              </a:ext>
            </a:extLst>
          </p:cNvPr>
          <p:cNvCxnSpPr>
            <a:cxnSpLocks/>
          </p:cNvCxnSpPr>
          <p:nvPr/>
        </p:nvCxnSpPr>
        <p:spPr>
          <a:xfrm>
            <a:off x="6014502" y="2248230"/>
            <a:ext cx="0" cy="1966811"/>
          </a:xfrm>
          <a:prstGeom prst="line">
            <a:avLst/>
          </a:prstGeom>
          <a:ln w="63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69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0-#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5000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1+#ppt_w/2"/>
                                          </p:val>
                                        </p:tav>
                                        <p:tav tm="100000">
                                          <p:val>
                                            <p:strVal val="#ppt_x"/>
                                          </p:val>
                                        </p:tav>
                                      </p:tavLst>
                                    </p:anim>
                                    <p:anim calcmode="lin" valueType="num">
                                      <p:cBhvr additive="base">
                                        <p:cTn id="18" dur="500" fill="hold"/>
                                        <p:tgtEl>
                                          <p:spTgt spid="8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5000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1+#ppt_w/2"/>
                                          </p:val>
                                        </p:tav>
                                        <p:tav tm="100000">
                                          <p:val>
                                            <p:strVal val="#ppt_x"/>
                                          </p:val>
                                        </p:tav>
                                      </p:tavLst>
                                    </p:anim>
                                    <p:anim calcmode="lin" valueType="num">
                                      <p:cBhvr additive="base">
                                        <p:cTn id="28" dur="500" fill="hold"/>
                                        <p:tgtEl>
                                          <p:spTgt spid="8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7" name="Title 4">
            <a:extLst>
              <a:ext uri="{FF2B5EF4-FFF2-40B4-BE49-F238E27FC236}">
                <a16:creationId xmlns:a16="http://schemas.microsoft.com/office/drawing/2014/main" id="{9453B57B-12D5-4C40-324E-8AB34232425E}"/>
              </a:ext>
            </a:extLst>
          </p:cNvPr>
          <p:cNvSpPr txBox="1">
            <a:spLocks noGrp="1"/>
          </p:cNvSpPr>
          <p:nvPr>
            <p:ph type="ctrTitle"/>
          </p:nvPr>
        </p:nvSpPr>
        <p:spPr>
          <a:xfrm>
            <a:off x="4367665" y="2295040"/>
            <a:ext cx="3417506" cy="646290"/>
          </a:xfrm>
          <a:prstGeom prst="rect">
            <a:avLst/>
          </a:prstGeom>
          <a:noFill/>
        </p:spPr>
        <p:txBody>
          <a:bodyPr wrap="square" rtlCol="0">
            <a:spAutoFit/>
          </a:bodyPr>
          <a:lstStyle/>
          <a:p>
            <a:pPr algn="l">
              <a:lnSpc>
                <a:spcPct val="80000"/>
              </a:lnSpc>
            </a:pPr>
            <a:r>
              <a:rPr lang="en-ZA" spc="-80" dirty="0">
                <a:solidFill>
                  <a:schemeClr val="tx1">
                    <a:lumMod val="75000"/>
                    <a:lumOff val="25000"/>
                  </a:schemeClr>
                </a:solidFill>
                <a:latin typeface="Century Gothic" panose="020B0502020202020204" pitchFamily="34" charset="0"/>
              </a:rPr>
              <a:t>DIVIDENDS</a:t>
            </a:r>
          </a:p>
        </p:txBody>
      </p:sp>
      <p:grpSp>
        <p:nvGrpSpPr>
          <p:cNvPr id="38" name="Группа 1">
            <a:extLst>
              <a:ext uri="{FF2B5EF4-FFF2-40B4-BE49-F238E27FC236}">
                <a16:creationId xmlns:a16="http://schemas.microsoft.com/office/drawing/2014/main" id="{53396B21-C5F0-CC32-1C48-F03890546F0F}"/>
              </a:ext>
            </a:extLst>
          </p:cNvPr>
          <p:cNvGrpSpPr/>
          <p:nvPr/>
        </p:nvGrpSpPr>
        <p:grpSpPr>
          <a:xfrm>
            <a:off x="1772803" y="984647"/>
            <a:ext cx="2321719" cy="3287316"/>
            <a:chOff x="2149475" y="1312862"/>
            <a:chExt cx="3095625" cy="4383088"/>
          </a:xfrm>
        </p:grpSpPr>
        <p:sp>
          <p:nvSpPr>
            <p:cNvPr id="39" name="Google Shape;182;p16">
              <a:extLst>
                <a:ext uri="{FF2B5EF4-FFF2-40B4-BE49-F238E27FC236}">
                  <a16:creationId xmlns:a16="http://schemas.microsoft.com/office/drawing/2014/main" id="{D295D8DF-67CC-572C-4AF9-D0D5E9EAECFF}"/>
                </a:ext>
              </a:extLst>
            </p:cNvPr>
            <p:cNvSpPr/>
            <p:nvPr/>
          </p:nvSpPr>
          <p:spPr>
            <a:xfrm>
              <a:off x="3714750" y="1312862"/>
              <a:ext cx="1327150" cy="825500"/>
            </a:xfrm>
            <a:custGeom>
              <a:avLst/>
              <a:gdLst/>
              <a:ahLst/>
              <a:cxnLst/>
              <a:rect l="l" t="t" r="r" b="b"/>
              <a:pathLst>
                <a:path w="836" h="520" extrusionOk="0">
                  <a:moveTo>
                    <a:pt x="21" y="520"/>
                  </a:moveTo>
                  <a:lnTo>
                    <a:pt x="21" y="520"/>
                  </a:lnTo>
                  <a:lnTo>
                    <a:pt x="749" y="520"/>
                  </a:lnTo>
                  <a:lnTo>
                    <a:pt x="836" y="423"/>
                  </a:lnTo>
                  <a:lnTo>
                    <a:pt x="836" y="0"/>
                  </a:lnTo>
                  <a:lnTo>
                    <a:pt x="0" y="520"/>
                  </a:lnTo>
                  <a:lnTo>
                    <a:pt x="21" y="520"/>
                  </a:lnTo>
                  <a:close/>
                </a:path>
              </a:pathLst>
            </a:custGeom>
            <a:solidFill>
              <a:schemeClr val="accent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0" name="Google Shape;183;p16">
              <a:extLst>
                <a:ext uri="{FF2B5EF4-FFF2-40B4-BE49-F238E27FC236}">
                  <a16:creationId xmlns:a16="http://schemas.microsoft.com/office/drawing/2014/main" id="{47F91EC1-FF4C-47CA-D694-88D926BB651A}"/>
                </a:ext>
              </a:extLst>
            </p:cNvPr>
            <p:cNvSpPr/>
            <p:nvPr/>
          </p:nvSpPr>
          <p:spPr>
            <a:xfrm>
              <a:off x="2392362" y="1312862"/>
              <a:ext cx="1322387" cy="825500"/>
            </a:xfrm>
            <a:custGeom>
              <a:avLst/>
              <a:gdLst/>
              <a:ahLst/>
              <a:cxnLst/>
              <a:rect l="l" t="t" r="r" b="b"/>
              <a:pathLst>
                <a:path w="833" h="520" extrusionOk="0">
                  <a:moveTo>
                    <a:pt x="0" y="0"/>
                  </a:moveTo>
                  <a:lnTo>
                    <a:pt x="0" y="520"/>
                  </a:lnTo>
                  <a:lnTo>
                    <a:pt x="833" y="520"/>
                  </a:lnTo>
                  <a:lnTo>
                    <a:pt x="0" y="0"/>
                  </a:lnTo>
                  <a:close/>
                </a:path>
              </a:pathLst>
            </a:custGeom>
            <a:solidFill>
              <a:schemeClr val="accent2">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1" name="Google Shape;184;p16">
              <a:extLst>
                <a:ext uri="{FF2B5EF4-FFF2-40B4-BE49-F238E27FC236}">
                  <a16:creationId xmlns:a16="http://schemas.microsoft.com/office/drawing/2014/main" id="{DFF1822F-C64C-C8AD-9D05-238D60CD2B60}"/>
                </a:ext>
              </a:extLst>
            </p:cNvPr>
            <p:cNvSpPr/>
            <p:nvPr/>
          </p:nvSpPr>
          <p:spPr>
            <a:xfrm>
              <a:off x="2392362" y="1312862"/>
              <a:ext cx="2649537" cy="825500"/>
            </a:xfrm>
            <a:custGeom>
              <a:avLst/>
              <a:gdLst/>
              <a:ahLst/>
              <a:cxnLst/>
              <a:rect l="l" t="t" r="r" b="b"/>
              <a:pathLst>
                <a:path w="1669" h="520" extrusionOk="0">
                  <a:moveTo>
                    <a:pt x="1669" y="0"/>
                  </a:moveTo>
                  <a:lnTo>
                    <a:pt x="0" y="0"/>
                  </a:lnTo>
                  <a:lnTo>
                    <a:pt x="833" y="520"/>
                  </a:lnTo>
                  <a:lnTo>
                    <a:pt x="1669" y="0"/>
                  </a:lnTo>
                  <a:close/>
                </a:path>
              </a:pathLst>
            </a:custGeom>
            <a:solidFill>
              <a:schemeClr val="accent2">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2" name="Google Shape;185;p16">
              <a:extLst>
                <a:ext uri="{FF2B5EF4-FFF2-40B4-BE49-F238E27FC236}">
                  <a16:creationId xmlns:a16="http://schemas.microsoft.com/office/drawing/2014/main" id="{E0894F5D-D37C-2E64-7ABC-53445E7E2BC1}"/>
                </a:ext>
              </a:extLst>
            </p:cNvPr>
            <p:cNvSpPr/>
            <p:nvPr/>
          </p:nvSpPr>
          <p:spPr>
            <a:xfrm>
              <a:off x="4308475" y="3490912"/>
              <a:ext cx="936625" cy="774700"/>
            </a:xfrm>
            <a:custGeom>
              <a:avLst/>
              <a:gdLst/>
              <a:ahLst/>
              <a:cxnLst/>
              <a:rect l="l" t="t" r="r" b="b"/>
              <a:pathLst>
                <a:path w="231" h="191" extrusionOk="0">
                  <a:moveTo>
                    <a:pt x="172" y="0"/>
                  </a:moveTo>
                  <a:cubicBezTo>
                    <a:pt x="0" y="191"/>
                    <a:pt x="0" y="191"/>
                    <a:pt x="0" y="191"/>
                  </a:cubicBezTo>
                  <a:cubicBezTo>
                    <a:pt x="231" y="191"/>
                    <a:pt x="231" y="191"/>
                    <a:pt x="231" y="191"/>
                  </a:cubicBezTo>
                  <a:cubicBezTo>
                    <a:pt x="231" y="189"/>
                    <a:pt x="231" y="187"/>
                    <a:pt x="231" y="184"/>
                  </a:cubicBezTo>
                  <a:cubicBezTo>
                    <a:pt x="231" y="115"/>
                    <a:pt x="211" y="54"/>
                    <a:pt x="172" y="0"/>
                  </a:cubicBezTo>
                  <a:close/>
                </a:path>
              </a:pathLst>
            </a:custGeom>
            <a:solidFill>
              <a:schemeClr val="accent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3" name="Google Shape;186;p16">
              <a:extLst>
                <a:ext uri="{FF2B5EF4-FFF2-40B4-BE49-F238E27FC236}">
                  <a16:creationId xmlns:a16="http://schemas.microsoft.com/office/drawing/2014/main" id="{8DD77326-B279-4A14-DC4C-C51E01522F2B}"/>
                </a:ext>
              </a:extLst>
            </p:cNvPr>
            <p:cNvSpPr/>
            <p:nvPr/>
          </p:nvSpPr>
          <p:spPr>
            <a:xfrm>
              <a:off x="3609975" y="3006725"/>
              <a:ext cx="1395412" cy="706437"/>
            </a:xfrm>
            <a:custGeom>
              <a:avLst/>
              <a:gdLst/>
              <a:ahLst/>
              <a:cxnLst/>
              <a:rect l="l" t="t" r="r" b="b"/>
              <a:pathLst>
                <a:path w="344" h="174" extrusionOk="0">
                  <a:moveTo>
                    <a:pt x="333" y="104"/>
                  </a:moveTo>
                  <a:cubicBezTo>
                    <a:pt x="290" y="51"/>
                    <a:pt x="229" y="16"/>
                    <a:pt x="153" y="0"/>
                  </a:cubicBezTo>
                  <a:cubicBezTo>
                    <a:pt x="0" y="174"/>
                    <a:pt x="0" y="174"/>
                    <a:pt x="0" y="174"/>
                  </a:cubicBezTo>
                  <a:cubicBezTo>
                    <a:pt x="344" y="119"/>
                    <a:pt x="344" y="119"/>
                    <a:pt x="344" y="119"/>
                  </a:cubicBezTo>
                  <a:cubicBezTo>
                    <a:pt x="340" y="114"/>
                    <a:pt x="337" y="109"/>
                    <a:pt x="333" y="104"/>
                  </a:cubicBezTo>
                  <a:close/>
                </a:path>
              </a:pathLst>
            </a:custGeom>
            <a:solidFill>
              <a:schemeClr val="accent1">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4" name="Google Shape;187;p16">
              <a:extLst>
                <a:ext uri="{FF2B5EF4-FFF2-40B4-BE49-F238E27FC236}">
                  <a16:creationId xmlns:a16="http://schemas.microsoft.com/office/drawing/2014/main" id="{E6CF0BD1-869C-E1D1-AB35-7895F44487E7}"/>
                </a:ext>
              </a:extLst>
            </p:cNvPr>
            <p:cNvSpPr/>
            <p:nvPr/>
          </p:nvSpPr>
          <p:spPr>
            <a:xfrm>
              <a:off x="3609975" y="3490912"/>
              <a:ext cx="1395412" cy="774700"/>
            </a:xfrm>
            <a:custGeom>
              <a:avLst/>
              <a:gdLst/>
              <a:ahLst/>
              <a:cxnLst/>
              <a:rect l="l" t="t" r="r" b="b"/>
              <a:pathLst>
                <a:path w="344" h="191" extrusionOk="0">
                  <a:moveTo>
                    <a:pt x="344" y="0"/>
                  </a:moveTo>
                  <a:cubicBezTo>
                    <a:pt x="0" y="55"/>
                    <a:pt x="0" y="55"/>
                    <a:pt x="0" y="55"/>
                  </a:cubicBezTo>
                  <a:cubicBezTo>
                    <a:pt x="49" y="59"/>
                    <a:pt x="89" y="71"/>
                    <a:pt x="119" y="93"/>
                  </a:cubicBezTo>
                  <a:cubicBezTo>
                    <a:pt x="153" y="118"/>
                    <a:pt x="170" y="151"/>
                    <a:pt x="172" y="191"/>
                  </a:cubicBezTo>
                  <a:cubicBezTo>
                    <a:pt x="344" y="0"/>
                    <a:pt x="344" y="0"/>
                    <a:pt x="344" y="0"/>
                  </a:cubicBezTo>
                  <a:cubicBezTo>
                    <a:pt x="344" y="0"/>
                    <a:pt x="344" y="0"/>
                    <a:pt x="344" y="0"/>
                  </a:cubicBezTo>
                  <a:close/>
                </a:path>
              </a:pathLst>
            </a:custGeom>
            <a:solidFill>
              <a:schemeClr val="accent1">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5" name="Google Shape;188;p16">
              <a:extLst>
                <a:ext uri="{FF2B5EF4-FFF2-40B4-BE49-F238E27FC236}">
                  <a16:creationId xmlns:a16="http://schemas.microsoft.com/office/drawing/2014/main" id="{1ADF90DC-09D8-B3A5-FE4B-D34FD1CE968C}"/>
                </a:ext>
              </a:extLst>
            </p:cNvPr>
            <p:cNvSpPr/>
            <p:nvPr/>
          </p:nvSpPr>
          <p:spPr>
            <a:xfrm>
              <a:off x="2916237" y="2203450"/>
              <a:ext cx="774700" cy="1509712"/>
            </a:xfrm>
            <a:custGeom>
              <a:avLst/>
              <a:gdLst/>
              <a:ahLst/>
              <a:cxnLst/>
              <a:rect l="l" t="t" r="r" b="b"/>
              <a:pathLst>
                <a:path w="488" h="951" extrusionOk="0">
                  <a:moveTo>
                    <a:pt x="0" y="575"/>
                  </a:moveTo>
                  <a:lnTo>
                    <a:pt x="383" y="951"/>
                  </a:lnTo>
                  <a:lnTo>
                    <a:pt x="488" y="0"/>
                  </a:lnTo>
                  <a:lnTo>
                    <a:pt x="0" y="575"/>
                  </a:lnTo>
                  <a:close/>
                </a:path>
              </a:pathLst>
            </a:custGeom>
            <a:solidFill>
              <a:schemeClr val="accent4">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6" name="Google Shape;189;p16">
              <a:extLst>
                <a:ext uri="{FF2B5EF4-FFF2-40B4-BE49-F238E27FC236}">
                  <a16:creationId xmlns:a16="http://schemas.microsoft.com/office/drawing/2014/main" id="{72FFAFB8-5F37-65DA-7AA0-E2696D868101}"/>
                </a:ext>
              </a:extLst>
            </p:cNvPr>
            <p:cNvSpPr/>
            <p:nvPr/>
          </p:nvSpPr>
          <p:spPr>
            <a:xfrm>
              <a:off x="2916237" y="3116262"/>
              <a:ext cx="608012" cy="711200"/>
            </a:xfrm>
            <a:custGeom>
              <a:avLst/>
              <a:gdLst/>
              <a:ahLst/>
              <a:cxnLst/>
              <a:rect l="l" t="t" r="r" b="b"/>
              <a:pathLst>
                <a:path w="150" h="175" extrusionOk="0">
                  <a:moveTo>
                    <a:pt x="0" y="175"/>
                  </a:moveTo>
                  <a:cubicBezTo>
                    <a:pt x="61" y="156"/>
                    <a:pt x="109" y="146"/>
                    <a:pt x="142" y="146"/>
                  </a:cubicBezTo>
                  <a:cubicBezTo>
                    <a:pt x="145" y="146"/>
                    <a:pt x="148" y="147"/>
                    <a:pt x="150" y="147"/>
                  </a:cubicBezTo>
                  <a:cubicBezTo>
                    <a:pt x="0" y="0"/>
                    <a:pt x="0" y="0"/>
                    <a:pt x="0" y="0"/>
                  </a:cubicBezTo>
                  <a:lnTo>
                    <a:pt x="0" y="175"/>
                  </a:lnTo>
                  <a:close/>
                </a:path>
              </a:pathLst>
            </a:custGeom>
            <a:solidFill>
              <a:schemeClr val="accent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7" name="Google Shape;190;p16">
              <a:extLst>
                <a:ext uri="{FF2B5EF4-FFF2-40B4-BE49-F238E27FC236}">
                  <a16:creationId xmlns:a16="http://schemas.microsoft.com/office/drawing/2014/main" id="{8DFAD168-3275-EC4E-DDB5-1E27D0BCAB25}"/>
                </a:ext>
              </a:extLst>
            </p:cNvPr>
            <p:cNvSpPr/>
            <p:nvPr/>
          </p:nvSpPr>
          <p:spPr>
            <a:xfrm>
              <a:off x="3524250" y="2203450"/>
              <a:ext cx="1323975" cy="1509712"/>
            </a:xfrm>
            <a:custGeom>
              <a:avLst/>
              <a:gdLst/>
              <a:ahLst/>
              <a:cxnLst/>
              <a:rect l="l" t="t" r="r" b="b"/>
              <a:pathLst>
                <a:path w="326" h="372" extrusionOk="0">
                  <a:moveTo>
                    <a:pt x="41" y="0"/>
                  </a:moveTo>
                  <a:cubicBezTo>
                    <a:pt x="0" y="372"/>
                    <a:pt x="0" y="372"/>
                    <a:pt x="0" y="372"/>
                  </a:cubicBezTo>
                  <a:cubicBezTo>
                    <a:pt x="156" y="194"/>
                    <a:pt x="156" y="194"/>
                    <a:pt x="156" y="194"/>
                  </a:cubicBezTo>
                  <a:cubicBezTo>
                    <a:pt x="156" y="194"/>
                    <a:pt x="156" y="194"/>
                    <a:pt x="156" y="194"/>
                  </a:cubicBezTo>
                  <a:cubicBezTo>
                    <a:pt x="326" y="0"/>
                    <a:pt x="326" y="0"/>
                    <a:pt x="326" y="0"/>
                  </a:cubicBezTo>
                  <a:lnTo>
                    <a:pt x="41" y="0"/>
                  </a:lnTo>
                  <a:close/>
                </a:path>
              </a:pathLst>
            </a:custGeom>
            <a:solidFill>
              <a:schemeClr val="accent4">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8" name="Google Shape;191;p16">
              <a:extLst>
                <a:ext uri="{FF2B5EF4-FFF2-40B4-BE49-F238E27FC236}">
                  <a16:creationId xmlns:a16="http://schemas.microsoft.com/office/drawing/2014/main" id="{D3B406F0-B3DA-BBE6-EA53-19EFA0A7295A}"/>
                </a:ext>
              </a:extLst>
            </p:cNvPr>
            <p:cNvSpPr/>
            <p:nvPr/>
          </p:nvSpPr>
          <p:spPr>
            <a:xfrm>
              <a:off x="3732212" y="4330700"/>
              <a:ext cx="1050925" cy="974725"/>
            </a:xfrm>
            <a:custGeom>
              <a:avLst/>
              <a:gdLst/>
              <a:ahLst/>
              <a:cxnLst/>
              <a:rect l="l" t="t" r="r" b="b"/>
              <a:pathLst>
                <a:path w="259" h="240" extrusionOk="0">
                  <a:moveTo>
                    <a:pt x="96" y="93"/>
                  </a:moveTo>
                  <a:cubicBezTo>
                    <a:pt x="70" y="113"/>
                    <a:pt x="38" y="124"/>
                    <a:pt x="0" y="127"/>
                  </a:cubicBezTo>
                  <a:cubicBezTo>
                    <a:pt x="259" y="240"/>
                    <a:pt x="259" y="240"/>
                    <a:pt x="259" y="240"/>
                  </a:cubicBezTo>
                  <a:cubicBezTo>
                    <a:pt x="142" y="0"/>
                    <a:pt x="142" y="0"/>
                    <a:pt x="142" y="0"/>
                  </a:cubicBezTo>
                  <a:cubicBezTo>
                    <a:pt x="140" y="40"/>
                    <a:pt x="125" y="71"/>
                    <a:pt x="96" y="93"/>
                  </a:cubicBezTo>
                  <a:close/>
                </a:path>
              </a:pathLst>
            </a:custGeom>
            <a:solidFill>
              <a:srgbClr val="66D9F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9" name="Google Shape;192;p16">
              <a:extLst>
                <a:ext uri="{FF2B5EF4-FFF2-40B4-BE49-F238E27FC236}">
                  <a16:creationId xmlns:a16="http://schemas.microsoft.com/office/drawing/2014/main" id="{3E161A9B-8EB4-7B75-ED08-4530B5CAE2EE}"/>
                </a:ext>
              </a:extLst>
            </p:cNvPr>
            <p:cNvSpPr/>
            <p:nvPr/>
          </p:nvSpPr>
          <p:spPr>
            <a:xfrm>
              <a:off x="4308475" y="4330700"/>
              <a:ext cx="931862" cy="974725"/>
            </a:xfrm>
            <a:custGeom>
              <a:avLst/>
              <a:gdLst/>
              <a:ahLst/>
              <a:cxnLst/>
              <a:rect l="l" t="t" r="r" b="b"/>
              <a:pathLst>
                <a:path w="230" h="240" extrusionOk="0">
                  <a:moveTo>
                    <a:pt x="117" y="240"/>
                  </a:moveTo>
                  <a:cubicBezTo>
                    <a:pt x="188" y="181"/>
                    <a:pt x="225" y="101"/>
                    <a:pt x="230" y="0"/>
                  </a:cubicBezTo>
                  <a:cubicBezTo>
                    <a:pt x="0" y="0"/>
                    <a:pt x="0" y="0"/>
                    <a:pt x="0" y="0"/>
                  </a:cubicBezTo>
                  <a:lnTo>
                    <a:pt x="117" y="240"/>
                  </a:lnTo>
                  <a:close/>
                </a:path>
              </a:pathLst>
            </a:custGeom>
            <a:solidFill>
              <a:srgbClr val="B2ECF8"/>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0" name="Google Shape;193;p16">
              <a:extLst>
                <a:ext uri="{FF2B5EF4-FFF2-40B4-BE49-F238E27FC236}">
                  <a16:creationId xmlns:a16="http://schemas.microsoft.com/office/drawing/2014/main" id="{3952D9A4-4B65-C49F-1BBB-CA20EA37F0EE}"/>
                </a:ext>
              </a:extLst>
            </p:cNvPr>
            <p:cNvSpPr/>
            <p:nvPr/>
          </p:nvSpPr>
          <p:spPr>
            <a:xfrm>
              <a:off x="3732212" y="4846637"/>
              <a:ext cx="1050925" cy="844550"/>
            </a:xfrm>
            <a:custGeom>
              <a:avLst/>
              <a:gdLst/>
              <a:ahLst/>
              <a:cxnLst/>
              <a:rect l="l" t="t" r="r" b="b"/>
              <a:pathLst>
                <a:path w="259" h="208" extrusionOk="0">
                  <a:moveTo>
                    <a:pt x="0" y="208"/>
                  </a:moveTo>
                  <a:cubicBezTo>
                    <a:pt x="104" y="203"/>
                    <a:pt x="190" y="171"/>
                    <a:pt x="259" y="113"/>
                  </a:cubicBezTo>
                  <a:cubicBezTo>
                    <a:pt x="0" y="0"/>
                    <a:pt x="0" y="0"/>
                    <a:pt x="0" y="0"/>
                  </a:cubicBezTo>
                  <a:lnTo>
                    <a:pt x="0" y="208"/>
                  </a:lnTo>
                  <a:close/>
                </a:path>
              </a:pathLst>
            </a:custGeom>
            <a:solidFill>
              <a:schemeClr val="accent3"/>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1" name="Google Shape;194;p16">
              <a:extLst>
                <a:ext uri="{FF2B5EF4-FFF2-40B4-BE49-F238E27FC236}">
                  <a16:creationId xmlns:a16="http://schemas.microsoft.com/office/drawing/2014/main" id="{C3150582-8385-0B0E-2BD9-057DFBDD356D}"/>
                </a:ext>
              </a:extLst>
            </p:cNvPr>
            <p:cNvSpPr/>
            <p:nvPr/>
          </p:nvSpPr>
          <p:spPr>
            <a:xfrm>
              <a:off x="2546350" y="4416425"/>
              <a:ext cx="1120775" cy="1136650"/>
            </a:xfrm>
            <a:custGeom>
              <a:avLst/>
              <a:gdLst/>
              <a:ahLst/>
              <a:cxnLst/>
              <a:rect l="l" t="t" r="r" b="b"/>
              <a:pathLst>
                <a:path w="276" h="280" extrusionOk="0">
                  <a:moveTo>
                    <a:pt x="0" y="0"/>
                  </a:moveTo>
                  <a:cubicBezTo>
                    <a:pt x="72" y="280"/>
                    <a:pt x="72" y="280"/>
                    <a:pt x="72" y="280"/>
                  </a:cubicBezTo>
                  <a:cubicBezTo>
                    <a:pt x="72" y="280"/>
                    <a:pt x="72" y="280"/>
                    <a:pt x="72" y="280"/>
                  </a:cubicBezTo>
                  <a:cubicBezTo>
                    <a:pt x="276" y="107"/>
                    <a:pt x="276" y="107"/>
                    <a:pt x="276" y="107"/>
                  </a:cubicBezTo>
                  <a:cubicBezTo>
                    <a:pt x="274" y="107"/>
                    <a:pt x="272" y="107"/>
                    <a:pt x="270" y="107"/>
                  </a:cubicBezTo>
                  <a:cubicBezTo>
                    <a:pt x="191" y="107"/>
                    <a:pt x="100" y="72"/>
                    <a:pt x="0" y="0"/>
                  </a:cubicBezTo>
                  <a:close/>
                </a:path>
              </a:pathLst>
            </a:custGeom>
            <a:solidFill>
              <a:schemeClr val="accent6">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2" name="Google Shape;195;p16">
              <a:extLst>
                <a:ext uri="{FF2B5EF4-FFF2-40B4-BE49-F238E27FC236}">
                  <a16:creationId xmlns:a16="http://schemas.microsoft.com/office/drawing/2014/main" id="{6984B0F1-2D36-A299-980C-DE7E72753360}"/>
                </a:ext>
              </a:extLst>
            </p:cNvPr>
            <p:cNvSpPr/>
            <p:nvPr/>
          </p:nvSpPr>
          <p:spPr>
            <a:xfrm>
              <a:off x="2838450" y="4851400"/>
              <a:ext cx="828675" cy="844550"/>
            </a:xfrm>
            <a:custGeom>
              <a:avLst/>
              <a:gdLst/>
              <a:ahLst/>
              <a:cxnLst/>
              <a:rect l="l" t="t" r="r" b="b"/>
              <a:pathLst>
                <a:path w="204" h="208" extrusionOk="0">
                  <a:moveTo>
                    <a:pt x="189" y="208"/>
                  </a:moveTo>
                  <a:cubicBezTo>
                    <a:pt x="194" y="208"/>
                    <a:pt x="199" y="207"/>
                    <a:pt x="204" y="207"/>
                  </a:cubicBezTo>
                  <a:cubicBezTo>
                    <a:pt x="204" y="0"/>
                    <a:pt x="204" y="0"/>
                    <a:pt x="204" y="0"/>
                  </a:cubicBezTo>
                  <a:cubicBezTo>
                    <a:pt x="0" y="173"/>
                    <a:pt x="0" y="173"/>
                    <a:pt x="0" y="173"/>
                  </a:cubicBezTo>
                  <a:cubicBezTo>
                    <a:pt x="63" y="196"/>
                    <a:pt x="126" y="208"/>
                    <a:pt x="189" y="208"/>
                  </a:cubicBezTo>
                  <a:close/>
                </a:path>
              </a:pathLst>
            </a:custGeom>
            <a:solidFill>
              <a:schemeClr val="accent6"/>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3" name="Google Shape;196;p16">
              <a:extLst>
                <a:ext uri="{FF2B5EF4-FFF2-40B4-BE49-F238E27FC236}">
                  <a16:creationId xmlns:a16="http://schemas.microsoft.com/office/drawing/2014/main" id="{6DD65AAC-9D6D-FBB0-5090-7DD7365F1B98}"/>
                </a:ext>
              </a:extLst>
            </p:cNvPr>
            <p:cNvSpPr/>
            <p:nvPr/>
          </p:nvSpPr>
          <p:spPr>
            <a:xfrm>
              <a:off x="2149475" y="4416425"/>
              <a:ext cx="688975" cy="1136650"/>
            </a:xfrm>
            <a:custGeom>
              <a:avLst/>
              <a:gdLst/>
              <a:ahLst/>
              <a:cxnLst/>
              <a:rect l="l" t="t" r="r" b="b"/>
              <a:pathLst>
                <a:path w="170" h="280" extrusionOk="0">
                  <a:moveTo>
                    <a:pt x="0" y="190"/>
                  </a:moveTo>
                  <a:cubicBezTo>
                    <a:pt x="57" y="229"/>
                    <a:pt x="114" y="259"/>
                    <a:pt x="170" y="280"/>
                  </a:cubicBezTo>
                  <a:cubicBezTo>
                    <a:pt x="98" y="0"/>
                    <a:pt x="98" y="0"/>
                    <a:pt x="98" y="0"/>
                  </a:cubicBezTo>
                  <a:lnTo>
                    <a:pt x="0" y="190"/>
                  </a:lnTo>
                  <a:close/>
                </a:path>
              </a:pathLst>
            </a:custGeom>
            <a:solidFill>
              <a:schemeClr val="accent6">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06125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3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800411" y="2180369"/>
            <a:ext cx="3176926" cy="2553460"/>
          </a:xfrm>
        </p:spPr>
        <p:txBody>
          <a:bodyPr>
            <a:noAutofit/>
          </a:bodyPr>
          <a:lstStyle/>
          <a:p>
            <a:pPr marL="0" indent="0">
              <a:lnSpc>
                <a:spcPct val="90000"/>
              </a:lnSpc>
              <a:spcBef>
                <a:spcPts val="300"/>
              </a:spcBef>
              <a:spcAft>
                <a:spcPts val="300"/>
              </a:spcAft>
              <a:buNone/>
            </a:pPr>
            <a:r>
              <a:rPr lang="en-ZA" b="1" dirty="0"/>
              <a:t>When are dividends paid?</a:t>
            </a:r>
            <a:endParaRPr lang="en-US" b="1" dirty="0"/>
          </a:p>
          <a:p>
            <a:pPr marL="0" indent="0">
              <a:lnSpc>
                <a:spcPct val="90000"/>
              </a:lnSpc>
              <a:spcBef>
                <a:spcPts val="300"/>
              </a:spcBef>
              <a:spcAft>
                <a:spcPts val="300"/>
              </a:spcAft>
              <a:buNone/>
            </a:pPr>
            <a:r>
              <a:rPr lang="en-US" sz="1100" dirty="0"/>
              <a:t>A listed company will pay dividends should a dividend be declared by shareholders. Some companies will pay an interim dividend and/or a final dividend. </a:t>
            </a:r>
          </a:p>
          <a:p>
            <a:pPr marL="0" indent="0">
              <a:lnSpc>
                <a:spcPct val="90000"/>
              </a:lnSpc>
              <a:spcBef>
                <a:spcPts val="300"/>
              </a:spcBef>
              <a:spcAft>
                <a:spcPts val="300"/>
              </a:spcAft>
              <a:buNone/>
            </a:pPr>
            <a:r>
              <a:rPr lang="en-US" sz="1100" dirty="0"/>
              <a:t>Dates for payment of dividends can be found on the company’s website.</a:t>
            </a:r>
          </a:p>
          <a:p>
            <a:pPr marL="0" indent="0">
              <a:lnSpc>
                <a:spcPct val="90000"/>
              </a:lnSpc>
              <a:spcBef>
                <a:spcPts val="300"/>
              </a:spcBef>
              <a:spcAft>
                <a:spcPts val="300"/>
              </a:spcAft>
              <a:buNone/>
            </a:pPr>
            <a:r>
              <a:rPr lang="en-US" sz="1100" dirty="0"/>
              <a:t>Shareholders with queries related to their dividends should contact their registrars (the registrar verifies the shareholders information regarding, the stock, the record date and the number of shares owned).</a:t>
            </a:r>
          </a:p>
        </p:txBody>
      </p:sp>
      <p:grpSp>
        <p:nvGrpSpPr>
          <p:cNvPr id="84" name="Group 83">
            <a:extLst>
              <a:ext uri="{FF2B5EF4-FFF2-40B4-BE49-F238E27FC236}">
                <a16:creationId xmlns:a16="http://schemas.microsoft.com/office/drawing/2014/main" id="{1A287DEC-4416-66A6-C761-68451BBE69EF}"/>
              </a:ext>
            </a:extLst>
          </p:cNvPr>
          <p:cNvGrpSpPr/>
          <p:nvPr/>
        </p:nvGrpSpPr>
        <p:grpSpPr>
          <a:xfrm>
            <a:off x="5669528" y="882610"/>
            <a:ext cx="3045060" cy="3851219"/>
            <a:chOff x="5235026" y="882610"/>
            <a:chExt cx="3045060" cy="3851219"/>
          </a:xfrm>
        </p:grpSpPr>
        <p:grpSp>
          <p:nvGrpSpPr>
            <p:cNvPr id="12" name="Group 11">
              <a:extLst>
                <a:ext uri="{FF2B5EF4-FFF2-40B4-BE49-F238E27FC236}">
                  <a16:creationId xmlns:a16="http://schemas.microsoft.com/office/drawing/2014/main" id="{431791E4-C446-A356-9454-0C3C83151975}"/>
                </a:ext>
              </a:extLst>
            </p:cNvPr>
            <p:cNvGrpSpPr/>
            <p:nvPr/>
          </p:nvGrpSpPr>
          <p:grpSpPr>
            <a:xfrm>
              <a:off x="6584766" y="1037040"/>
              <a:ext cx="920459" cy="920459"/>
              <a:chOff x="499471" y="1397414"/>
              <a:chExt cx="389357" cy="389357"/>
            </a:xfrm>
          </p:grpSpPr>
          <p:sp>
            <p:nvSpPr>
              <p:cNvPr id="13" name="Oval 12">
                <a:extLst>
                  <a:ext uri="{FF2B5EF4-FFF2-40B4-BE49-F238E27FC236}">
                    <a16:creationId xmlns:a16="http://schemas.microsoft.com/office/drawing/2014/main" id="{98F25276-8F39-8480-C58F-258F8A977CC6}"/>
                  </a:ext>
                </a:extLst>
              </p:cNvPr>
              <p:cNvSpPr/>
              <p:nvPr/>
            </p:nvSpPr>
            <p:spPr>
              <a:xfrm>
                <a:off x="499471" y="1397414"/>
                <a:ext cx="389357" cy="3893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352">
                <a:extLst>
                  <a:ext uri="{FF2B5EF4-FFF2-40B4-BE49-F238E27FC236}">
                    <a16:creationId xmlns:a16="http://schemas.microsoft.com/office/drawing/2014/main" id="{03ABFFE7-00BF-13BF-2030-52986DD099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9366" y="1422333"/>
                <a:ext cx="320768" cy="320768"/>
              </a:xfrm>
              <a:prstGeom prst="rect">
                <a:avLst/>
              </a:prstGeom>
            </p:spPr>
          </p:pic>
        </p:grpSp>
        <p:grpSp>
          <p:nvGrpSpPr>
            <p:cNvPr id="80" name="Group 79">
              <a:extLst>
                <a:ext uri="{FF2B5EF4-FFF2-40B4-BE49-F238E27FC236}">
                  <a16:creationId xmlns:a16="http://schemas.microsoft.com/office/drawing/2014/main" id="{3A5961D5-B538-5FE0-A876-2E6718F28C3D}"/>
                </a:ext>
              </a:extLst>
            </p:cNvPr>
            <p:cNvGrpSpPr/>
            <p:nvPr/>
          </p:nvGrpSpPr>
          <p:grpSpPr>
            <a:xfrm>
              <a:off x="5235026" y="882610"/>
              <a:ext cx="3045060" cy="3851219"/>
              <a:chOff x="5235026" y="882610"/>
              <a:chExt cx="3045060" cy="3851219"/>
            </a:xfrm>
          </p:grpSpPr>
          <p:grpSp>
            <p:nvGrpSpPr>
              <p:cNvPr id="41" name="Group 40">
                <a:extLst>
                  <a:ext uri="{FF2B5EF4-FFF2-40B4-BE49-F238E27FC236}">
                    <a16:creationId xmlns:a16="http://schemas.microsoft.com/office/drawing/2014/main" id="{0E20E617-8CA0-F556-A038-DA9F272B3B59}"/>
                  </a:ext>
                </a:extLst>
              </p:cNvPr>
              <p:cNvGrpSpPr/>
              <p:nvPr/>
            </p:nvGrpSpPr>
            <p:grpSpPr>
              <a:xfrm>
                <a:off x="5235026" y="882610"/>
                <a:ext cx="2417557" cy="1216608"/>
                <a:chOff x="1872206" y="1883381"/>
                <a:chExt cx="2735754" cy="1376737"/>
              </a:xfrm>
            </p:grpSpPr>
            <p:cxnSp>
              <p:nvCxnSpPr>
                <p:cNvPr id="49" name="Straight Connector 48">
                  <a:extLst>
                    <a:ext uri="{FF2B5EF4-FFF2-40B4-BE49-F238E27FC236}">
                      <a16:creationId xmlns:a16="http://schemas.microsoft.com/office/drawing/2014/main" id="{E07F81D1-4199-B153-69B0-F59DCB6B098D}"/>
                    </a:ext>
                  </a:extLst>
                </p:cNvPr>
                <p:cNvCxnSpPr>
                  <a:cxnSpLocks/>
                </p:cNvCxnSpPr>
                <p:nvPr/>
              </p:nvCxnSpPr>
              <p:spPr>
                <a:xfrm flipH="1">
                  <a:off x="1872206" y="2581214"/>
                  <a:ext cx="1343671" cy="0"/>
                </a:xfrm>
                <a:prstGeom prst="line">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8" name="Arc 47">
                  <a:extLst>
                    <a:ext uri="{FF2B5EF4-FFF2-40B4-BE49-F238E27FC236}">
                      <a16:creationId xmlns:a16="http://schemas.microsoft.com/office/drawing/2014/main" id="{55A1F701-840B-2ED3-37D3-B5BF3D4F1B1E}"/>
                    </a:ext>
                  </a:extLst>
                </p:cNvPr>
                <p:cNvSpPr/>
                <p:nvPr/>
              </p:nvSpPr>
              <p:spPr>
                <a:xfrm>
                  <a:off x="3231223" y="1883381"/>
                  <a:ext cx="1376737" cy="1376737"/>
                </a:xfrm>
                <a:prstGeom prst="arc">
                  <a:avLst>
                    <a:gd name="adj1" fmla="val 13119586"/>
                    <a:gd name="adj2" fmla="val 10752733"/>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Content Placeholder 6">
                <a:extLst>
                  <a:ext uri="{FF2B5EF4-FFF2-40B4-BE49-F238E27FC236}">
                    <a16:creationId xmlns:a16="http://schemas.microsoft.com/office/drawing/2014/main" id="{DFF48AF3-4074-7457-DF46-D8A17A7C217F}"/>
                  </a:ext>
                </a:extLst>
              </p:cNvPr>
              <p:cNvSpPr txBox="1">
                <a:spLocks/>
              </p:cNvSpPr>
              <p:nvPr/>
            </p:nvSpPr>
            <p:spPr>
              <a:xfrm>
                <a:off x="6330043" y="2180369"/>
                <a:ext cx="1950043" cy="2553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t>My bank details have changed. What should I do?</a:t>
                </a:r>
              </a:p>
              <a:p>
                <a:pPr marL="0" indent="0">
                  <a:lnSpc>
                    <a:spcPct val="90000"/>
                  </a:lnSpc>
                  <a:spcBef>
                    <a:spcPts val="300"/>
                  </a:spcBef>
                  <a:spcAft>
                    <a:spcPts val="300"/>
                  </a:spcAft>
                  <a:buNone/>
                </a:pPr>
                <a:r>
                  <a:rPr lang="en-US" sz="1100" dirty="0"/>
                  <a:t>You will need to complete a Change of Banking Details Form and send it to your registrars of the listed company.</a:t>
                </a:r>
              </a:p>
            </p:txBody>
          </p:sp>
        </p:grpSp>
      </p:grpSp>
      <p:grpSp>
        <p:nvGrpSpPr>
          <p:cNvPr id="83" name="Group 82">
            <a:extLst>
              <a:ext uri="{FF2B5EF4-FFF2-40B4-BE49-F238E27FC236}">
                <a16:creationId xmlns:a16="http://schemas.microsoft.com/office/drawing/2014/main" id="{8B0AEA0B-460E-6FCB-7FC9-B0C2407A41FE}"/>
              </a:ext>
            </a:extLst>
          </p:cNvPr>
          <p:cNvGrpSpPr/>
          <p:nvPr/>
        </p:nvGrpSpPr>
        <p:grpSpPr>
          <a:xfrm>
            <a:off x="2117645" y="882610"/>
            <a:ext cx="4179392" cy="3851219"/>
            <a:chOff x="1313492" y="882610"/>
            <a:chExt cx="4179392" cy="3851219"/>
          </a:xfrm>
        </p:grpSpPr>
        <p:grpSp>
          <p:nvGrpSpPr>
            <p:cNvPr id="79" name="Group 78">
              <a:extLst>
                <a:ext uri="{FF2B5EF4-FFF2-40B4-BE49-F238E27FC236}">
                  <a16:creationId xmlns:a16="http://schemas.microsoft.com/office/drawing/2014/main" id="{A604DCA1-882C-D9DE-BE8D-E37501454279}"/>
                </a:ext>
              </a:extLst>
            </p:cNvPr>
            <p:cNvGrpSpPr/>
            <p:nvPr/>
          </p:nvGrpSpPr>
          <p:grpSpPr>
            <a:xfrm>
              <a:off x="1313492" y="882610"/>
              <a:ext cx="4179392" cy="3851219"/>
              <a:chOff x="1313492" y="882610"/>
              <a:chExt cx="4179392" cy="3851219"/>
            </a:xfrm>
          </p:grpSpPr>
          <p:grpSp>
            <p:nvGrpSpPr>
              <p:cNvPr id="51" name="Group 50">
                <a:extLst>
                  <a:ext uri="{FF2B5EF4-FFF2-40B4-BE49-F238E27FC236}">
                    <a16:creationId xmlns:a16="http://schemas.microsoft.com/office/drawing/2014/main" id="{5F3D382D-7637-B62E-5EFD-BE403A0B09D4}"/>
                  </a:ext>
                </a:extLst>
              </p:cNvPr>
              <p:cNvGrpSpPr/>
              <p:nvPr/>
            </p:nvGrpSpPr>
            <p:grpSpPr>
              <a:xfrm>
                <a:off x="1313492" y="882610"/>
                <a:ext cx="3551883" cy="1216608"/>
                <a:chOff x="588581" y="1883381"/>
                <a:chExt cx="4019379" cy="1376737"/>
              </a:xfrm>
            </p:grpSpPr>
            <p:sp>
              <p:nvSpPr>
                <p:cNvPr id="54" name="Arc 53">
                  <a:extLst>
                    <a:ext uri="{FF2B5EF4-FFF2-40B4-BE49-F238E27FC236}">
                      <a16:creationId xmlns:a16="http://schemas.microsoft.com/office/drawing/2014/main" id="{67B6DA69-6B03-BB97-0E5D-AAF94C4FAF10}"/>
                    </a:ext>
                  </a:extLst>
                </p:cNvPr>
                <p:cNvSpPr/>
                <p:nvPr/>
              </p:nvSpPr>
              <p:spPr>
                <a:xfrm>
                  <a:off x="3231223" y="1883381"/>
                  <a:ext cx="1376737" cy="1376737"/>
                </a:xfrm>
                <a:prstGeom prst="arc">
                  <a:avLst>
                    <a:gd name="adj1" fmla="val 13119586"/>
                    <a:gd name="adj2" fmla="val 10752733"/>
                  </a:avLst>
                </a:prstGeom>
                <a:ln w="762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CCAA37D-8FB8-2B00-72DD-3679ED074F1E}"/>
                    </a:ext>
                  </a:extLst>
                </p:cNvPr>
                <p:cNvCxnSpPr>
                  <a:cxnSpLocks/>
                </p:cNvCxnSpPr>
                <p:nvPr/>
              </p:nvCxnSpPr>
              <p:spPr>
                <a:xfrm flipH="1">
                  <a:off x="588581" y="2581214"/>
                  <a:ext cx="2627296" cy="0"/>
                </a:xfrm>
                <a:prstGeom prst="line">
                  <a:avLst/>
                </a:prstGeom>
                <a:ln w="76200" cap="rnd">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6" name="Content Placeholder 6">
                <a:extLst>
                  <a:ext uri="{FF2B5EF4-FFF2-40B4-BE49-F238E27FC236}">
                    <a16:creationId xmlns:a16="http://schemas.microsoft.com/office/drawing/2014/main" id="{3DC1BDB0-E65F-C5B0-E75B-3D86113DDCDA}"/>
                  </a:ext>
                </a:extLst>
              </p:cNvPr>
              <p:cNvSpPr txBox="1">
                <a:spLocks/>
              </p:cNvSpPr>
              <p:nvPr/>
            </p:nvSpPr>
            <p:spPr>
              <a:xfrm>
                <a:off x="3542835" y="2180369"/>
                <a:ext cx="1950049" cy="2553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t>Can I have my dividends paid directly into my bank account?</a:t>
                </a:r>
              </a:p>
              <a:p>
                <a:pPr marL="0" indent="0">
                  <a:lnSpc>
                    <a:spcPct val="90000"/>
                  </a:lnSpc>
                  <a:spcBef>
                    <a:spcPts val="300"/>
                  </a:spcBef>
                  <a:spcAft>
                    <a:spcPts val="300"/>
                  </a:spcAft>
                  <a:buNone/>
                </a:pPr>
                <a:r>
                  <a:rPr lang="en-US" sz="1100" dirty="0"/>
                  <a:t>Yes, this is possible. You need to complete a Bank Mandate Form and send it to the registrars.</a:t>
                </a:r>
              </a:p>
            </p:txBody>
          </p:sp>
        </p:grpSp>
        <p:grpSp>
          <p:nvGrpSpPr>
            <p:cNvPr id="34" name="Group 33">
              <a:extLst>
                <a:ext uri="{FF2B5EF4-FFF2-40B4-BE49-F238E27FC236}">
                  <a16:creationId xmlns:a16="http://schemas.microsoft.com/office/drawing/2014/main" id="{9F6885E9-A2D2-354C-49C3-B7E7DFE7BF03}"/>
                </a:ext>
              </a:extLst>
            </p:cNvPr>
            <p:cNvGrpSpPr/>
            <p:nvPr/>
          </p:nvGrpSpPr>
          <p:grpSpPr>
            <a:xfrm>
              <a:off x="3796454" y="1031623"/>
              <a:ext cx="920447" cy="920447"/>
              <a:chOff x="499471" y="1397414"/>
              <a:chExt cx="389357" cy="389357"/>
            </a:xfrm>
          </p:grpSpPr>
          <p:sp>
            <p:nvSpPr>
              <p:cNvPr id="35" name="Oval 34">
                <a:extLst>
                  <a:ext uri="{FF2B5EF4-FFF2-40B4-BE49-F238E27FC236}">
                    <a16:creationId xmlns:a16="http://schemas.microsoft.com/office/drawing/2014/main" id="{9EF19F00-AA75-7D18-DD62-028528F653BD}"/>
                  </a:ext>
                </a:extLst>
              </p:cNvPr>
              <p:cNvSpPr/>
              <p:nvPr/>
            </p:nvSpPr>
            <p:spPr>
              <a:xfrm>
                <a:off x="499471" y="1397414"/>
                <a:ext cx="389357" cy="38935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4">
                <a:extLst>
                  <a:ext uri="{FF2B5EF4-FFF2-40B4-BE49-F238E27FC236}">
                    <a16:creationId xmlns:a16="http://schemas.microsoft.com/office/drawing/2014/main" id="{2135688D-DB71-8126-B376-ABC0ACA664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7541" y="1426570"/>
                <a:ext cx="325300" cy="325300"/>
              </a:xfrm>
              <a:prstGeom prst="rect">
                <a:avLst/>
              </a:prstGeom>
            </p:spPr>
          </p:pic>
        </p:grpSp>
      </p:grpSp>
      <p:grpSp>
        <p:nvGrpSpPr>
          <p:cNvPr id="78" name="Group 77">
            <a:extLst>
              <a:ext uri="{FF2B5EF4-FFF2-40B4-BE49-F238E27FC236}">
                <a16:creationId xmlns:a16="http://schemas.microsoft.com/office/drawing/2014/main" id="{CAEF90DD-2085-98C9-6FFE-FE74BE261888}"/>
              </a:ext>
            </a:extLst>
          </p:cNvPr>
          <p:cNvGrpSpPr/>
          <p:nvPr/>
        </p:nvGrpSpPr>
        <p:grpSpPr>
          <a:xfrm>
            <a:off x="-46758" y="882610"/>
            <a:ext cx="2164403" cy="1216608"/>
            <a:chOff x="0" y="882610"/>
            <a:chExt cx="2164403" cy="1216608"/>
          </a:xfrm>
        </p:grpSpPr>
        <p:grpSp>
          <p:nvGrpSpPr>
            <p:cNvPr id="38" name="Group 37">
              <a:extLst>
                <a:ext uri="{FF2B5EF4-FFF2-40B4-BE49-F238E27FC236}">
                  <a16:creationId xmlns:a16="http://schemas.microsoft.com/office/drawing/2014/main" id="{8D4D7F6D-AB1D-6F45-36C3-E454E4ADCFEF}"/>
                </a:ext>
              </a:extLst>
            </p:cNvPr>
            <p:cNvGrpSpPr/>
            <p:nvPr/>
          </p:nvGrpSpPr>
          <p:grpSpPr>
            <a:xfrm>
              <a:off x="1097211" y="1031611"/>
              <a:ext cx="920459" cy="920459"/>
              <a:chOff x="876717" y="1031611"/>
              <a:chExt cx="920459" cy="920459"/>
            </a:xfrm>
          </p:grpSpPr>
          <p:sp>
            <p:nvSpPr>
              <p:cNvPr id="32" name="Oval 31">
                <a:extLst>
                  <a:ext uri="{FF2B5EF4-FFF2-40B4-BE49-F238E27FC236}">
                    <a16:creationId xmlns:a16="http://schemas.microsoft.com/office/drawing/2014/main" id="{343A091B-ACF2-8D5E-1AD6-EF4C9F8ED2CC}"/>
                  </a:ext>
                </a:extLst>
              </p:cNvPr>
              <p:cNvSpPr/>
              <p:nvPr/>
            </p:nvSpPr>
            <p:spPr>
              <a:xfrm>
                <a:off x="876717" y="1031611"/>
                <a:ext cx="920459" cy="92045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38">
                <a:extLst>
                  <a:ext uri="{FF2B5EF4-FFF2-40B4-BE49-F238E27FC236}">
                    <a16:creationId xmlns:a16="http://schemas.microsoft.com/office/drawing/2014/main" id="{0DAE69DE-D8AD-F0B3-0B73-E1A5ADB2813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2977" y="1112911"/>
                <a:ext cx="771524" cy="771524"/>
              </a:xfrm>
              <a:prstGeom prst="rect">
                <a:avLst/>
              </a:prstGeom>
            </p:spPr>
          </p:pic>
        </p:grpSp>
        <p:grpSp>
          <p:nvGrpSpPr>
            <p:cNvPr id="56" name="Group 55">
              <a:extLst>
                <a:ext uri="{FF2B5EF4-FFF2-40B4-BE49-F238E27FC236}">
                  <a16:creationId xmlns:a16="http://schemas.microsoft.com/office/drawing/2014/main" id="{460353DC-EA77-6F1D-B29A-6977CA722811}"/>
                </a:ext>
              </a:extLst>
            </p:cNvPr>
            <p:cNvGrpSpPr/>
            <p:nvPr/>
          </p:nvGrpSpPr>
          <p:grpSpPr>
            <a:xfrm>
              <a:off x="0" y="882610"/>
              <a:ext cx="2164403" cy="1216608"/>
              <a:chOff x="-406649" y="2052814"/>
              <a:chExt cx="2164403" cy="1216608"/>
            </a:xfrm>
          </p:grpSpPr>
          <p:sp>
            <p:nvSpPr>
              <p:cNvPr id="58" name="Arc 57">
                <a:extLst>
                  <a:ext uri="{FF2B5EF4-FFF2-40B4-BE49-F238E27FC236}">
                    <a16:creationId xmlns:a16="http://schemas.microsoft.com/office/drawing/2014/main" id="{702675D7-7F15-703B-61B9-02C965CC6376}"/>
                  </a:ext>
                </a:extLst>
              </p:cNvPr>
              <p:cNvSpPr/>
              <p:nvPr/>
            </p:nvSpPr>
            <p:spPr>
              <a:xfrm>
                <a:off x="541146" y="2052814"/>
                <a:ext cx="1216608" cy="1216608"/>
              </a:xfrm>
              <a:prstGeom prst="arc">
                <a:avLst>
                  <a:gd name="adj1" fmla="val 13119586"/>
                  <a:gd name="adj2" fmla="val 10752733"/>
                </a:avLst>
              </a:prstGeom>
              <a:ln w="762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321F0944-98AD-BE26-7FFF-2C0A32284875}"/>
                  </a:ext>
                </a:extLst>
              </p:cNvPr>
              <p:cNvCxnSpPr>
                <a:cxnSpLocks/>
                <a:stCxn id="58" idx="2"/>
              </p:cNvCxnSpPr>
              <p:nvPr/>
            </p:nvCxnSpPr>
            <p:spPr>
              <a:xfrm flipH="1">
                <a:off x="-406649" y="2669482"/>
                <a:ext cx="947852" cy="0"/>
              </a:xfrm>
              <a:prstGeom prst="line">
                <a:avLst/>
              </a:prstGeom>
              <a:ln w="76200" cap="rnd">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cxnSp>
        <p:nvCxnSpPr>
          <p:cNvPr id="85" name="Straight Connector 84">
            <a:extLst>
              <a:ext uri="{FF2B5EF4-FFF2-40B4-BE49-F238E27FC236}">
                <a16:creationId xmlns:a16="http://schemas.microsoft.com/office/drawing/2014/main" id="{99DCFEAA-C612-B93A-1964-B11A21AA6B9A}"/>
              </a:ext>
            </a:extLst>
          </p:cNvPr>
          <p:cNvCxnSpPr>
            <a:cxnSpLocks/>
          </p:cNvCxnSpPr>
          <p:nvPr/>
        </p:nvCxnSpPr>
        <p:spPr>
          <a:xfrm>
            <a:off x="4167633" y="2248230"/>
            <a:ext cx="0" cy="2109761"/>
          </a:xfrm>
          <a:prstGeom prst="line">
            <a:avLst/>
          </a:prstGeom>
          <a:ln w="63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0D197A9-7FA8-5D68-641A-06676EA864F6}"/>
              </a:ext>
            </a:extLst>
          </p:cNvPr>
          <p:cNvCxnSpPr>
            <a:cxnSpLocks/>
          </p:cNvCxnSpPr>
          <p:nvPr/>
        </p:nvCxnSpPr>
        <p:spPr>
          <a:xfrm>
            <a:off x="6494399" y="2248230"/>
            <a:ext cx="0" cy="2109761"/>
          </a:xfrm>
          <a:prstGeom prst="line">
            <a:avLst/>
          </a:prstGeom>
          <a:ln w="63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0-#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5000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1+#ppt_w/2"/>
                                          </p:val>
                                        </p:tav>
                                        <p:tav tm="100000">
                                          <p:val>
                                            <p:strVal val="#ppt_x"/>
                                          </p:val>
                                        </p:tav>
                                      </p:tavLst>
                                    </p:anim>
                                    <p:anim calcmode="lin" valueType="num">
                                      <p:cBhvr additive="base">
                                        <p:cTn id="18" dur="500" fill="hold"/>
                                        <p:tgtEl>
                                          <p:spTgt spid="83"/>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decel="5000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500" fill="hold"/>
                                        <p:tgtEl>
                                          <p:spTgt spid="84"/>
                                        </p:tgtEl>
                                        <p:attrNameLst>
                                          <p:attrName>ppt_x</p:attrName>
                                        </p:attrNameLst>
                                      </p:cBhvr>
                                      <p:tavLst>
                                        <p:tav tm="0">
                                          <p:val>
                                            <p:strVal val="1+#ppt_w/2"/>
                                          </p:val>
                                        </p:tav>
                                        <p:tav tm="100000">
                                          <p:val>
                                            <p:strVal val="#ppt_x"/>
                                          </p:val>
                                        </p:tav>
                                      </p:tavLst>
                                    </p:anim>
                                    <p:anim calcmode="lin" valueType="num">
                                      <p:cBhvr additive="base">
                                        <p:cTn id="27" dur="500" fill="hold"/>
                                        <p:tgtEl>
                                          <p:spTgt spid="84"/>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7" name="Title 4">
            <a:extLst>
              <a:ext uri="{FF2B5EF4-FFF2-40B4-BE49-F238E27FC236}">
                <a16:creationId xmlns:a16="http://schemas.microsoft.com/office/drawing/2014/main" id="{9453B57B-12D5-4C40-324E-8AB34232425E}"/>
              </a:ext>
            </a:extLst>
          </p:cNvPr>
          <p:cNvSpPr txBox="1">
            <a:spLocks noGrp="1"/>
          </p:cNvSpPr>
          <p:nvPr>
            <p:ph type="ctrTitle"/>
          </p:nvPr>
        </p:nvSpPr>
        <p:spPr>
          <a:xfrm>
            <a:off x="3913566" y="2254618"/>
            <a:ext cx="4572000" cy="1077178"/>
          </a:xfrm>
          <a:prstGeom prst="rect">
            <a:avLst/>
          </a:prstGeom>
          <a:noFill/>
        </p:spPr>
        <p:txBody>
          <a:bodyPr wrap="square" rtlCol="0">
            <a:spAutoFit/>
          </a:bodyPr>
          <a:lstStyle/>
          <a:p>
            <a:pPr algn="l">
              <a:lnSpc>
                <a:spcPct val="80000"/>
              </a:lnSpc>
            </a:pPr>
            <a:r>
              <a:rPr lang="en-ZA" sz="4000" b="0" spc="-80" dirty="0">
                <a:solidFill>
                  <a:schemeClr val="tx1">
                    <a:lumMod val="75000"/>
                    <a:lumOff val="25000"/>
                  </a:schemeClr>
                </a:solidFill>
                <a:latin typeface="Century Gothic" panose="020B0502020202020204" pitchFamily="34" charset="0"/>
              </a:rPr>
              <a:t>SHARES AND</a:t>
            </a:r>
            <a:br>
              <a:rPr lang="en-ZA" sz="4000" b="0" spc="-80" dirty="0">
                <a:solidFill>
                  <a:schemeClr val="tx1">
                    <a:lumMod val="75000"/>
                    <a:lumOff val="25000"/>
                  </a:schemeClr>
                </a:solidFill>
                <a:latin typeface="Century Gothic" panose="020B0502020202020204" pitchFamily="34" charset="0"/>
              </a:rPr>
            </a:br>
            <a:r>
              <a:rPr lang="en-ZA" sz="4000" spc="-80" dirty="0">
                <a:solidFill>
                  <a:schemeClr val="tx1">
                    <a:lumMod val="75000"/>
                    <a:lumOff val="25000"/>
                  </a:schemeClr>
                </a:solidFill>
                <a:latin typeface="Century Gothic" panose="020B0502020202020204" pitchFamily="34" charset="0"/>
              </a:rPr>
              <a:t>SHARE DEALING</a:t>
            </a:r>
          </a:p>
        </p:txBody>
      </p:sp>
      <p:grpSp>
        <p:nvGrpSpPr>
          <p:cNvPr id="42" name="Группа 1">
            <a:extLst>
              <a:ext uri="{FF2B5EF4-FFF2-40B4-BE49-F238E27FC236}">
                <a16:creationId xmlns:a16="http://schemas.microsoft.com/office/drawing/2014/main" id="{D582022F-5396-9259-9B7E-708DC1E10DE0}"/>
              </a:ext>
            </a:extLst>
          </p:cNvPr>
          <p:cNvGrpSpPr/>
          <p:nvPr/>
        </p:nvGrpSpPr>
        <p:grpSpPr>
          <a:xfrm>
            <a:off x="1273460" y="1039417"/>
            <a:ext cx="2366963" cy="3249215"/>
            <a:chOff x="1887537" y="1231900"/>
            <a:chExt cx="3155950" cy="4332287"/>
          </a:xfrm>
        </p:grpSpPr>
        <p:sp>
          <p:nvSpPr>
            <p:cNvPr id="43" name="Google Shape;204;p17">
              <a:extLst>
                <a:ext uri="{FF2B5EF4-FFF2-40B4-BE49-F238E27FC236}">
                  <a16:creationId xmlns:a16="http://schemas.microsoft.com/office/drawing/2014/main" id="{997E6B7C-0192-ED4C-5FEF-4E1CA4B432D1}"/>
                </a:ext>
              </a:extLst>
            </p:cNvPr>
            <p:cNvSpPr/>
            <p:nvPr/>
          </p:nvSpPr>
          <p:spPr>
            <a:xfrm>
              <a:off x="1887537" y="3695700"/>
              <a:ext cx="1671637" cy="836612"/>
            </a:xfrm>
            <a:custGeom>
              <a:avLst/>
              <a:gdLst/>
              <a:ahLst/>
              <a:cxnLst/>
              <a:rect l="l" t="t" r="r" b="b"/>
              <a:pathLst>
                <a:path w="1053" h="527" extrusionOk="0">
                  <a:moveTo>
                    <a:pt x="0" y="527"/>
                  </a:moveTo>
                  <a:lnTo>
                    <a:pt x="1053" y="527"/>
                  </a:lnTo>
                  <a:lnTo>
                    <a:pt x="527" y="0"/>
                  </a:lnTo>
                  <a:lnTo>
                    <a:pt x="0" y="527"/>
                  </a:lnTo>
                  <a:close/>
                </a:path>
              </a:pathLst>
            </a:custGeom>
            <a:solidFill>
              <a:schemeClr val="accent1">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4" name="Google Shape;205;p17">
              <a:extLst>
                <a:ext uri="{FF2B5EF4-FFF2-40B4-BE49-F238E27FC236}">
                  <a16:creationId xmlns:a16="http://schemas.microsoft.com/office/drawing/2014/main" id="{D32999E5-EF9B-8C18-F369-C31BA603DC8E}"/>
                </a:ext>
              </a:extLst>
            </p:cNvPr>
            <p:cNvSpPr/>
            <p:nvPr/>
          </p:nvSpPr>
          <p:spPr>
            <a:xfrm>
              <a:off x="1887537" y="3695700"/>
              <a:ext cx="836612" cy="836612"/>
            </a:xfrm>
            <a:custGeom>
              <a:avLst/>
              <a:gdLst/>
              <a:ahLst/>
              <a:cxnLst/>
              <a:rect l="l" t="t" r="r" b="b"/>
              <a:pathLst>
                <a:path w="527" h="527" extrusionOk="0">
                  <a:moveTo>
                    <a:pt x="38" y="0"/>
                  </a:moveTo>
                  <a:lnTo>
                    <a:pt x="0" y="60"/>
                  </a:lnTo>
                  <a:lnTo>
                    <a:pt x="0" y="527"/>
                  </a:lnTo>
                  <a:lnTo>
                    <a:pt x="527" y="0"/>
                  </a:lnTo>
                  <a:lnTo>
                    <a:pt x="38" y="0"/>
                  </a:lnTo>
                  <a:close/>
                </a:path>
              </a:pathLst>
            </a:custGeom>
            <a:solidFill>
              <a:schemeClr val="accent1">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5" name="Google Shape;206;p17">
              <a:extLst>
                <a:ext uri="{FF2B5EF4-FFF2-40B4-BE49-F238E27FC236}">
                  <a16:creationId xmlns:a16="http://schemas.microsoft.com/office/drawing/2014/main" id="{6DC60943-23EB-03E9-6C80-538CDA74970F}"/>
                </a:ext>
              </a:extLst>
            </p:cNvPr>
            <p:cNvSpPr/>
            <p:nvPr/>
          </p:nvSpPr>
          <p:spPr>
            <a:xfrm>
              <a:off x="2724150" y="3695700"/>
              <a:ext cx="835025" cy="836612"/>
            </a:xfrm>
            <a:custGeom>
              <a:avLst/>
              <a:gdLst/>
              <a:ahLst/>
              <a:cxnLst/>
              <a:rect l="l" t="t" r="r" b="b"/>
              <a:pathLst>
                <a:path w="526" h="527" extrusionOk="0">
                  <a:moveTo>
                    <a:pt x="181" y="0"/>
                  </a:moveTo>
                  <a:lnTo>
                    <a:pt x="181" y="0"/>
                  </a:lnTo>
                  <a:lnTo>
                    <a:pt x="0" y="0"/>
                  </a:lnTo>
                  <a:lnTo>
                    <a:pt x="526" y="527"/>
                  </a:lnTo>
                  <a:lnTo>
                    <a:pt x="526" y="0"/>
                  </a:lnTo>
                  <a:lnTo>
                    <a:pt x="181" y="0"/>
                  </a:lnTo>
                  <a:close/>
                </a:path>
              </a:pathLst>
            </a:custGeom>
            <a:solidFill>
              <a:schemeClr val="accent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6" name="Google Shape;207;p17">
              <a:extLst>
                <a:ext uri="{FF2B5EF4-FFF2-40B4-BE49-F238E27FC236}">
                  <a16:creationId xmlns:a16="http://schemas.microsoft.com/office/drawing/2014/main" id="{C7795ED3-9F1A-C7C1-7847-E232811668A2}"/>
                </a:ext>
              </a:extLst>
            </p:cNvPr>
            <p:cNvSpPr/>
            <p:nvPr/>
          </p:nvSpPr>
          <p:spPr>
            <a:xfrm>
              <a:off x="3627437" y="4595812"/>
              <a:ext cx="927100" cy="968375"/>
            </a:xfrm>
            <a:custGeom>
              <a:avLst/>
              <a:gdLst/>
              <a:ahLst/>
              <a:cxnLst/>
              <a:rect l="l" t="t" r="r" b="b"/>
              <a:pathLst>
                <a:path w="584" h="610" extrusionOk="0">
                  <a:moveTo>
                    <a:pt x="0" y="610"/>
                  </a:moveTo>
                  <a:lnTo>
                    <a:pt x="584" y="0"/>
                  </a:lnTo>
                  <a:lnTo>
                    <a:pt x="0" y="0"/>
                  </a:lnTo>
                  <a:lnTo>
                    <a:pt x="0" y="610"/>
                  </a:lnTo>
                  <a:close/>
                </a:path>
              </a:pathLst>
            </a:custGeom>
            <a:solidFill>
              <a:schemeClr val="accent6">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7" name="Google Shape;208;p17">
              <a:extLst>
                <a:ext uri="{FF2B5EF4-FFF2-40B4-BE49-F238E27FC236}">
                  <a16:creationId xmlns:a16="http://schemas.microsoft.com/office/drawing/2014/main" id="{504FED16-43B4-0996-71A9-FCD9C7FAD21F}"/>
                </a:ext>
              </a:extLst>
            </p:cNvPr>
            <p:cNvSpPr/>
            <p:nvPr/>
          </p:nvSpPr>
          <p:spPr>
            <a:xfrm>
              <a:off x="3627437" y="4595812"/>
              <a:ext cx="927100" cy="968375"/>
            </a:xfrm>
            <a:custGeom>
              <a:avLst/>
              <a:gdLst/>
              <a:ahLst/>
              <a:cxnLst/>
              <a:rect l="l" t="t" r="r" b="b"/>
              <a:pathLst>
                <a:path w="584" h="610" extrusionOk="0">
                  <a:moveTo>
                    <a:pt x="584" y="610"/>
                  </a:moveTo>
                  <a:lnTo>
                    <a:pt x="584" y="0"/>
                  </a:lnTo>
                  <a:lnTo>
                    <a:pt x="0" y="610"/>
                  </a:lnTo>
                  <a:lnTo>
                    <a:pt x="584" y="610"/>
                  </a:lnTo>
                  <a:close/>
                </a:path>
              </a:pathLst>
            </a:custGeom>
            <a:solidFill>
              <a:schemeClr val="accent6"/>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8" name="Google Shape;209;p17">
              <a:extLst>
                <a:ext uri="{FF2B5EF4-FFF2-40B4-BE49-F238E27FC236}">
                  <a16:creationId xmlns:a16="http://schemas.microsoft.com/office/drawing/2014/main" id="{D538E31F-D473-30C4-CF25-B6B87D8F8948}"/>
                </a:ext>
              </a:extLst>
            </p:cNvPr>
            <p:cNvSpPr/>
            <p:nvPr/>
          </p:nvSpPr>
          <p:spPr>
            <a:xfrm>
              <a:off x="3627437" y="3695700"/>
              <a:ext cx="1416050" cy="836612"/>
            </a:xfrm>
            <a:custGeom>
              <a:avLst/>
              <a:gdLst/>
              <a:ahLst/>
              <a:cxnLst/>
              <a:rect l="l" t="t" r="r" b="b"/>
              <a:pathLst>
                <a:path w="892" h="527" extrusionOk="0">
                  <a:moveTo>
                    <a:pt x="0" y="527"/>
                  </a:moveTo>
                  <a:lnTo>
                    <a:pt x="0" y="527"/>
                  </a:lnTo>
                  <a:lnTo>
                    <a:pt x="584" y="527"/>
                  </a:lnTo>
                  <a:lnTo>
                    <a:pt x="892" y="527"/>
                  </a:lnTo>
                  <a:lnTo>
                    <a:pt x="446" y="0"/>
                  </a:lnTo>
                  <a:lnTo>
                    <a:pt x="0" y="527"/>
                  </a:lnTo>
                  <a:close/>
                </a:path>
              </a:pathLst>
            </a:custGeom>
            <a:solidFill>
              <a:srgbClr val="4CB59F"/>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9" name="Google Shape;210;p17">
              <a:extLst>
                <a:ext uri="{FF2B5EF4-FFF2-40B4-BE49-F238E27FC236}">
                  <a16:creationId xmlns:a16="http://schemas.microsoft.com/office/drawing/2014/main" id="{F294BE1A-19A5-02B7-5446-EF22C13CBAC8}"/>
                </a:ext>
              </a:extLst>
            </p:cNvPr>
            <p:cNvSpPr/>
            <p:nvPr/>
          </p:nvSpPr>
          <p:spPr>
            <a:xfrm>
              <a:off x="4335462" y="3695700"/>
              <a:ext cx="708025" cy="836612"/>
            </a:xfrm>
            <a:custGeom>
              <a:avLst/>
              <a:gdLst/>
              <a:ahLst/>
              <a:cxnLst/>
              <a:rect l="l" t="t" r="r" b="b"/>
              <a:pathLst>
                <a:path w="446" h="527" extrusionOk="0">
                  <a:moveTo>
                    <a:pt x="138" y="0"/>
                  </a:moveTo>
                  <a:lnTo>
                    <a:pt x="138" y="0"/>
                  </a:lnTo>
                  <a:lnTo>
                    <a:pt x="0" y="0"/>
                  </a:lnTo>
                  <a:lnTo>
                    <a:pt x="446" y="527"/>
                  </a:lnTo>
                  <a:lnTo>
                    <a:pt x="446" y="0"/>
                  </a:lnTo>
                  <a:lnTo>
                    <a:pt x="138" y="0"/>
                  </a:lnTo>
                  <a:close/>
                </a:path>
              </a:pathLst>
            </a:custGeom>
            <a:solidFill>
              <a:schemeClr val="tx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0" name="Google Shape;211;p17">
              <a:extLst>
                <a:ext uri="{FF2B5EF4-FFF2-40B4-BE49-F238E27FC236}">
                  <a16:creationId xmlns:a16="http://schemas.microsoft.com/office/drawing/2014/main" id="{B2BC89BA-07A1-01D5-7C5C-DC25A9C411C0}"/>
                </a:ext>
              </a:extLst>
            </p:cNvPr>
            <p:cNvSpPr/>
            <p:nvPr/>
          </p:nvSpPr>
          <p:spPr>
            <a:xfrm>
              <a:off x="3627437" y="3695700"/>
              <a:ext cx="708025" cy="836612"/>
            </a:xfrm>
            <a:custGeom>
              <a:avLst/>
              <a:gdLst/>
              <a:ahLst/>
              <a:cxnLst/>
              <a:rect l="l" t="t" r="r" b="b"/>
              <a:pathLst>
                <a:path w="446" h="527" extrusionOk="0">
                  <a:moveTo>
                    <a:pt x="0" y="0"/>
                  </a:moveTo>
                  <a:lnTo>
                    <a:pt x="0" y="0"/>
                  </a:lnTo>
                  <a:lnTo>
                    <a:pt x="0" y="527"/>
                  </a:lnTo>
                  <a:lnTo>
                    <a:pt x="446" y="0"/>
                  </a:lnTo>
                  <a:lnTo>
                    <a:pt x="0" y="0"/>
                  </a:lnTo>
                  <a:close/>
                </a:path>
              </a:pathLst>
            </a:custGeom>
            <a:solidFill>
              <a:srgbClr val="99D5C8"/>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1" name="Google Shape;212;p17">
              <a:extLst>
                <a:ext uri="{FF2B5EF4-FFF2-40B4-BE49-F238E27FC236}">
                  <a16:creationId xmlns:a16="http://schemas.microsoft.com/office/drawing/2014/main" id="{0726FBB7-4BA4-8387-757F-A94AFA613405}"/>
                </a:ext>
              </a:extLst>
            </p:cNvPr>
            <p:cNvSpPr/>
            <p:nvPr/>
          </p:nvSpPr>
          <p:spPr>
            <a:xfrm>
              <a:off x="3627437" y="2936875"/>
              <a:ext cx="927100" cy="690562"/>
            </a:xfrm>
            <a:custGeom>
              <a:avLst/>
              <a:gdLst/>
              <a:ahLst/>
              <a:cxnLst/>
              <a:rect l="l" t="t" r="r" b="b"/>
              <a:pathLst>
                <a:path w="584" h="435" extrusionOk="0">
                  <a:moveTo>
                    <a:pt x="0" y="435"/>
                  </a:moveTo>
                  <a:lnTo>
                    <a:pt x="584" y="0"/>
                  </a:lnTo>
                  <a:lnTo>
                    <a:pt x="0" y="0"/>
                  </a:lnTo>
                  <a:lnTo>
                    <a:pt x="0" y="435"/>
                  </a:lnTo>
                  <a:close/>
                </a:path>
              </a:pathLst>
            </a:custGeom>
            <a:solidFill>
              <a:srgbClr val="66D9F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2" name="Google Shape;213;p17">
              <a:extLst>
                <a:ext uri="{FF2B5EF4-FFF2-40B4-BE49-F238E27FC236}">
                  <a16:creationId xmlns:a16="http://schemas.microsoft.com/office/drawing/2014/main" id="{5E33B0B5-83E2-BE24-E78C-501138316986}"/>
                </a:ext>
              </a:extLst>
            </p:cNvPr>
            <p:cNvSpPr/>
            <p:nvPr/>
          </p:nvSpPr>
          <p:spPr>
            <a:xfrm>
              <a:off x="3627437" y="2936875"/>
              <a:ext cx="927100" cy="690562"/>
            </a:xfrm>
            <a:custGeom>
              <a:avLst/>
              <a:gdLst/>
              <a:ahLst/>
              <a:cxnLst/>
              <a:rect l="l" t="t" r="r" b="b"/>
              <a:pathLst>
                <a:path w="584" h="435" extrusionOk="0">
                  <a:moveTo>
                    <a:pt x="584" y="435"/>
                  </a:moveTo>
                  <a:lnTo>
                    <a:pt x="584" y="0"/>
                  </a:lnTo>
                  <a:lnTo>
                    <a:pt x="0" y="435"/>
                  </a:lnTo>
                  <a:lnTo>
                    <a:pt x="584" y="435"/>
                  </a:lnTo>
                  <a:close/>
                </a:path>
              </a:pathLst>
            </a:custGeom>
            <a:solidFill>
              <a:schemeClr val="accent3"/>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3" name="Google Shape;214;p17">
              <a:extLst>
                <a:ext uri="{FF2B5EF4-FFF2-40B4-BE49-F238E27FC236}">
                  <a16:creationId xmlns:a16="http://schemas.microsoft.com/office/drawing/2014/main" id="{2E1B8049-3889-F7E3-9ADB-16505838537C}"/>
                </a:ext>
              </a:extLst>
            </p:cNvPr>
            <p:cNvSpPr/>
            <p:nvPr/>
          </p:nvSpPr>
          <p:spPr>
            <a:xfrm>
              <a:off x="2687637" y="2462212"/>
              <a:ext cx="1058862" cy="584200"/>
            </a:xfrm>
            <a:custGeom>
              <a:avLst/>
              <a:gdLst/>
              <a:ahLst/>
              <a:cxnLst/>
              <a:rect l="l" t="t" r="r" b="b"/>
              <a:pathLst>
                <a:path w="667" h="368" extrusionOk="0">
                  <a:moveTo>
                    <a:pt x="667" y="0"/>
                  </a:moveTo>
                  <a:lnTo>
                    <a:pt x="0" y="0"/>
                  </a:lnTo>
                  <a:lnTo>
                    <a:pt x="448" y="368"/>
                  </a:lnTo>
                  <a:lnTo>
                    <a:pt x="667" y="0"/>
                  </a:lnTo>
                  <a:close/>
                </a:path>
              </a:pathLst>
            </a:custGeom>
            <a:solidFill>
              <a:schemeClr val="accent4">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4" name="Google Shape;215;p17">
              <a:extLst>
                <a:ext uri="{FF2B5EF4-FFF2-40B4-BE49-F238E27FC236}">
                  <a16:creationId xmlns:a16="http://schemas.microsoft.com/office/drawing/2014/main" id="{5EF5DF41-E7F3-E5E5-9C87-074E39468D55}"/>
                </a:ext>
              </a:extLst>
            </p:cNvPr>
            <p:cNvSpPr/>
            <p:nvPr/>
          </p:nvSpPr>
          <p:spPr>
            <a:xfrm>
              <a:off x="1984375" y="2462212"/>
              <a:ext cx="1414462" cy="1165225"/>
            </a:xfrm>
            <a:custGeom>
              <a:avLst/>
              <a:gdLst/>
              <a:ahLst/>
              <a:cxnLst/>
              <a:rect l="l" t="t" r="r" b="b"/>
              <a:pathLst>
                <a:path w="891" h="734" extrusionOk="0">
                  <a:moveTo>
                    <a:pt x="891" y="368"/>
                  </a:moveTo>
                  <a:lnTo>
                    <a:pt x="443" y="0"/>
                  </a:lnTo>
                  <a:lnTo>
                    <a:pt x="0" y="734"/>
                  </a:lnTo>
                  <a:lnTo>
                    <a:pt x="891" y="368"/>
                  </a:lnTo>
                  <a:close/>
                </a:path>
              </a:pathLst>
            </a:custGeom>
            <a:solidFill>
              <a:schemeClr val="accent4">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5" name="Google Shape;216;p17">
              <a:extLst>
                <a:ext uri="{FF2B5EF4-FFF2-40B4-BE49-F238E27FC236}">
                  <a16:creationId xmlns:a16="http://schemas.microsoft.com/office/drawing/2014/main" id="{E1F46D0D-28F8-4A86-9F5F-C23F38AAB429}"/>
                </a:ext>
              </a:extLst>
            </p:cNvPr>
            <p:cNvSpPr/>
            <p:nvPr/>
          </p:nvSpPr>
          <p:spPr>
            <a:xfrm>
              <a:off x="1984375" y="3046412"/>
              <a:ext cx="1414462" cy="581025"/>
            </a:xfrm>
            <a:custGeom>
              <a:avLst/>
              <a:gdLst/>
              <a:ahLst/>
              <a:cxnLst/>
              <a:rect l="l" t="t" r="r" b="b"/>
              <a:pathLst>
                <a:path w="891" h="366" extrusionOk="0">
                  <a:moveTo>
                    <a:pt x="891" y="0"/>
                  </a:moveTo>
                  <a:lnTo>
                    <a:pt x="0" y="366"/>
                  </a:lnTo>
                  <a:lnTo>
                    <a:pt x="673" y="366"/>
                  </a:lnTo>
                  <a:lnTo>
                    <a:pt x="891" y="0"/>
                  </a:lnTo>
                  <a:close/>
                </a:path>
              </a:pathLst>
            </a:custGeom>
            <a:solidFill>
              <a:schemeClr val="accent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6" name="Google Shape;217;p17">
              <a:extLst>
                <a:ext uri="{FF2B5EF4-FFF2-40B4-BE49-F238E27FC236}">
                  <a16:creationId xmlns:a16="http://schemas.microsoft.com/office/drawing/2014/main" id="{ED0E1177-98D7-7ABD-5733-01D224209578}"/>
                </a:ext>
              </a:extLst>
            </p:cNvPr>
            <p:cNvSpPr/>
            <p:nvPr/>
          </p:nvSpPr>
          <p:spPr>
            <a:xfrm>
              <a:off x="2724150" y="1817687"/>
              <a:ext cx="1409700" cy="579437"/>
            </a:xfrm>
            <a:custGeom>
              <a:avLst/>
              <a:gdLst/>
              <a:ahLst/>
              <a:cxnLst/>
              <a:rect l="l" t="t" r="r" b="b"/>
              <a:pathLst>
                <a:path w="888" h="365" extrusionOk="0">
                  <a:moveTo>
                    <a:pt x="888" y="0"/>
                  </a:moveTo>
                  <a:lnTo>
                    <a:pt x="0" y="365"/>
                  </a:lnTo>
                  <a:lnTo>
                    <a:pt x="670" y="365"/>
                  </a:lnTo>
                  <a:lnTo>
                    <a:pt x="888" y="0"/>
                  </a:lnTo>
                  <a:close/>
                </a:path>
              </a:pathLst>
            </a:custGeom>
            <a:solidFill>
              <a:srgbClr val="FAAC3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7" name="Google Shape;218;p17">
              <a:extLst>
                <a:ext uri="{FF2B5EF4-FFF2-40B4-BE49-F238E27FC236}">
                  <a16:creationId xmlns:a16="http://schemas.microsoft.com/office/drawing/2014/main" id="{D78E2ED4-9249-DCB4-4966-FD3F8DF1F01E}"/>
                </a:ext>
              </a:extLst>
            </p:cNvPr>
            <p:cNvSpPr/>
            <p:nvPr/>
          </p:nvSpPr>
          <p:spPr>
            <a:xfrm>
              <a:off x="3425825" y="1231900"/>
              <a:ext cx="1055687" cy="585787"/>
            </a:xfrm>
            <a:custGeom>
              <a:avLst/>
              <a:gdLst/>
              <a:ahLst/>
              <a:cxnLst/>
              <a:rect l="l" t="t" r="r" b="b"/>
              <a:pathLst>
                <a:path w="665" h="369" extrusionOk="0">
                  <a:moveTo>
                    <a:pt x="665" y="0"/>
                  </a:moveTo>
                  <a:lnTo>
                    <a:pt x="0" y="0"/>
                  </a:lnTo>
                  <a:lnTo>
                    <a:pt x="446" y="369"/>
                  </a:lnTo>
                  <a:lnTo>
                    <a:pt x="665" y="0"/>
                  </a:lnTo>
                  <a:close/>
                </a:path>
              </a:pathLst>
            </a:custGeom>
            <a:solidFill>
              <a:srgbClr val="FFCB87"/>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8" name="Google Shape;219;p17">
              <a:extLst>
                <a:ext uri="{FF2B5EF4-FFF2-40B4-BE49-F238E27FC236}">
                  <a16:creationId xmlns:a16="http://schemas.microsoft.com/office/drawing/2014/main" id="{55902272-A169-CD68-E059-42DB3D24995A}"/>
                </a:ext>
              </a:extLst>
            </p:cNvPr>
            <p:cNvSpPr/>
            <p:nvPr/>
          </p:nvSpPr>
          <p:spPr>
            <a:xfrm>
              <a:off x="2724150" y="1231900"/>
              <a:ext cx="1409700" cy="1165225"/>
            </a:xfrm>
            <a:custGeom>
              <a:avLst/>
              <a:gdLst/>
              <a:ahLst/>
              <a:cxnLst/>
              <a:rect l="l" t="t" r="r" b="b"/>
              <a:pathLst>
                <a:path w="888" h="734" extrusionOk="0">
                  <a:moveTo>
                    <a:pt x="888" y="369"/>
                  </a:moveTo>
                  <a:lnTo>
                    <a:pt x="442" y="0"/>
                  </a:lnTo>
                  <a:lnTo>
                    <a:pt x="0" y="734"/>
                  </a:lnTo>
                  <a:lnTo>
                    <a:pt x="888" y="369"/>
                  </a:lnTo>
                  <a:close/>
                </a:path>
              </a:pathLst>
            </a:custGeom>
            <a:solidFill>
              <a:srgbClr val="FFBE59"/>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48477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3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1BC5F-09CF-CEB0-810E-7252421518DA}"/>
              </a:ext>
            </a:extLst>
          </p:cNvPr>
          <p:cNvSpPr/>
          <p:nvPr/>
        </p:nvSpPr>
        <p:spPr>
          <a:xfrm>
            <a:off x="0" y="2418365"/>
            <a:ext cx="9144000" cy="16625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Graph">
            <a:extLst>
              <a:ext uri="{FF2B5EF4-FFF2-40B4-BE49-F238E27FC236}">
                <a16:creationId xmlns:a16="http://schemas.microsoft.com/office/drawing/2014/main" id="{8334952A-2D13-1B1D-CC9E-118FDB0D87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55600"/>
            <a:ext cx="9144000" cy="2151944"/>
          </a:xfrm>
          <a:prstGeom prst="rect">
            <a:avLst/>
          </a:prstGeom>
        </p:spPr>
      </p:pic>
      <p:sp>
        <p:nvSpPr>
          <p:cNvPr id="8" name="Title 7">
            <a:extLst>
              <a:ext uri="{FF2B5EF4-FFF2-40B4-BE49-F238E27FC236}">
                <a16:creationId xmlns:a16="http://schemas.microsoft.com/office/drawing/2014/main" id="{F887D534-0FDB-FF45-8867-4EFA0D30FE26}"/>
              </a:ext>
            </a:extLst>
          </p:cNvPr>
          <p:cNvSpPr txBox="1">
            <a:spLocks/>
          </p:cNvSpPr>
          <p:nvPr/>
        </p:nvSpPr>
        <p:spPr>
          <a:xfrm>
            <a:off x="457200" y="3026146"/>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3300" dirty="0"/>
              <a:t>What is trading or share dealing?</a:t>
            </a:r>
          </a:p>
        </p:txBody>
      </p:sp>
      <p:sp>
        <p:nvSpPr>
          <p:cNvPr id="14" name="Content Placeholder 6">
            <a:extLst>
              <a:ext uri="{FF2B5EF4-FFF2-40B4-BE49-F238E27FC236}">
                <a16:creationId xmlns:a16="http://schemas.microsoft.com/office/drawing/2014/main" id="{53C9DEC0-AF50-E945-F399-0D2E3D6220C3}"/>
              </a:ext>
            </a:extLst>
          </p:cNvPr>
          <p:cNvSpPr txBox="1">
            <a:spLocks/>
          </p:cNvSpPr>
          <p:nvPr/>
        </p:nvSpPr>
        <p:spPr>
          <a:xfrm>
            <a:off x="-89319" y="3674501"/>
            <a:ext cx="6400799"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This is the process whereby</a:t>
            </a:r>
            <a:endParaRPr lang="en-US"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D86D357A-F3E1-C6A7-CB12-620F441EB11E}"/>
              </a:ext>
            </a:extLst>
          </p:cNvPr>
          <p:cNvSpPr txBox="1"/>
          <p:nvPr/>
        </p:nvSpPr>
        <p:spPr>
          <a:xfrm>
            <a:off x="4510899" y="3652276"/>
            <a:ext cx="2814933" cy="377456"/>
          </a:xfrm>
          <a:prstGeom prst="rect">
            <a:avLst/>
          </a:prstGeom>
          <a:solidFill>
            <a:schemeClr val="accent3"/>
          </a:solidFill>
        </p:spPr>
        <p:txBody>
          <a:bodyPr wrap="none" rtlCol="0" anchor="ctr">
            <a:noAutofit/>
          </a:bodyPr>
          <a:lstStyle/>
          <a:p>
            <a:pPr algn="ctr"/>
            <a:r>
              <a:rPr lang="en-US" sz="1600" b="1" dirty="0">
                <a:solidFill>
                  <a:schemeClr val="bg1"/>
                </a:solidFill>
              </a:rPr>
              <a:t>shares are bought or sold.</a:t>
            </a:r>
            <a:endParaRPr lang="en-ZA" sz="1600" b="1" dirty="0">
              <a:solidFill>
                <a:schemeClr val="bg1"/>
              </a:solidFill>
            </a:endParaRPr>
          </a:p>
        </p:txBody>
      </p:sp>
      <p:grpSp>
        <p:nvGrpSpPr>
          <p:cNvPr id="16" name="Group 15">
            <a:extLst>
              <a:ext uri="{FF2B5EF4-FFF2-40B4-BE49-F238E27FC236}">
                <a16:creationId xmlns:a16="http://schemas.microsoft.com/office/drawing/2014/main" id="{449A94AE-3CE6-A20D-9437-786C45AB990A}"/>
              </a:ext>
            </a:extLst>
          </p:cNvPr>
          <p:cNvGrpSpPr/>
          <p:nvPr/>
        </p:nvGrpSpPr>
        <p:grpSpPr>
          <a:xfrm>
            <a:off x="0" y="-20848"/>
            <a:ext cx="9144000" cy="514861"/>
            <a:chOff x="0" y="-20848"/>
            <a:chExt cx="9144000" cy="514861"/>
          </a:xfrm>
        </p:grpSpPr>
        <p:sp>
          <p:nvSpPr>
            <p:cNvPr id="17" name="Rectangle 16">
              <a:extLst>
                <a:ext uri="{FF2B5EF4-FFF2-40B4-BE49-F238E27FC236}">
                  <a16:creationId xmlns:a16="http://schemas.microsoft.com/office/drawing/2014/main" id="{356C0E01-951D-536D-F159-122FF8381457}"/>
                </a:ext>
              </a:extLst>
            </p:cNvPr>
            <p:cNvSpPr/>
            <p:nvPr userDrawn="1"/>
          </p:nvSpPr>
          <p:spPr>
            <a:xfrm>
              <a:off x="0" y="-18051"/>
              <a:ext cx="9144000" cy="512064"/>
            </a:xfrm>
            <a:prstGeom prst="rect">
              <a:avLst/>
            </a:prstGeom>
            <a:solidFill>
              <a:srgbClr val="6F7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Background pattern&#10;&#10;Description automatically generated">
              <a:extLst>
                <a:ext uri="{FF2B5EF4-FFF2-40B4-BE49-F238E27FC236}">
                  <a16:creationId xmlns:a16="http://schemas.microsoft.com/office/drawing/2014/main" id="{BFD4ABBD-8F49-A90D-EEEA-73FC888E0C16}"/>
                </a:ext>
              </a:extLst>
            </p:cNvPr>
            <p:cNvPicPr>
              <a:picLocks noChangeAspect="1"/>
            </p:cNvPicPr>
            <p:nvPr userDrawn="1"/>
          </p:nvPicPr>
          <p:blipFill rotWithShape="1">
            <a:blip r:embed="rId4" cstate="screen">
              <a:alphaModFix amt="18000"/>
              <a:extLst>
                <a:ext uri="{28A0092B-C50C-407E-A947-70E740481C1C}">
                  <a14:useLocalDpi xmlns:a14="http://schemas.microsoft.com/office/drawing/2010/main"/>
                </a:ext>
              </a:extLst>
            </a:blip>
            <a:srcRect l="1" t="30797" r="-22243" b="60820"/>
            <a:stretch/>
          </p:blipFill>
          <p:spPr>
            <a:xfrm rot="10800000">
              <a:off x="4421436" y="-20848"/>
              <a:ext cx="4722564" cy="51206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C005A0C8-C5E0-9862-B749-F37AE967A6F0}"/>
                </a:ext>
              </a:extLst>
            </p:cNvPr>
            <p:cNvPicPr>
              <a:picLocks noChangeAspect="1"/>
            </p:cNvPicPr>
            <p:nvPr userDrawn="1"/>
          </p:nvPicPr>
          <p:blipFill>
            <a:blip r:embed="rId5"/>
            <a:stretch>
              <a:fillRect/>
            </a:stretch>
          </p:blipFill>
          <p:spPr>
            <a:xfrm>
              <a:off x="8173352" y="78304"/>
              <a:ext cx="513448" cy="344010"/>
            </a:xfrm>
            <a:prstGeom prst="rect">
              <a:avLst/>
            </a:prstGeom>
          </p:spPr>
        </p:pic>
      </p:grpSp>
      <p:cxnSp>
        <p:nvCxnSpPr>
          <p:cNvPr id="21" name="Straight Connector 20">
            <a:extLst>
              <a:ext uri="{FF2B5EF4-FFF2-40B4-BE49-F238E27FC236}">
                <a16:creationId xmlns:a16="http://schemas.microsoft.com/office/drawing/2014/main" id="{704A3AA7-A8D1-2D2B-2F40-92B522CCF86D}"/>
              </a:ext>
            </a:extLst>
          </p:cNvPr>
          <p:cNvCxnSpPr/>
          <p:nvPr/>
        </p:nvCxnSpPr>
        <p:spPr>
          <a:xfrm>
            <a:off x="0" y="510267"/>
            <a:ext cx="9211733"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uiExpand="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7AA443F-E101-3AD1-18AE-FD534F15F70F}"/>
              </a:ext>
            </a:extLst>
          </p:cNvPr>
          <p:cNvGrpSpPr/>
          <p:nvPr/>
        </p:nvGrpSpPr>
        <p:grpSpPr>
          <a:xfrm>
            <a:off x="-383840" y="906839"/>
            <a:ext cx="3391964" cy="2389815"/>
            <a:chOff x="-383840" y="906839"/>
            <a:chExt cx="3391964" cy="2389815"/>
          </a:xfrm>
        </p:grpSpPr>
        <p:cxnSp>
          <p:nvCxnSpPr>
            <p:cNvPr id="24" name="Straight Connector 23">
              <a:extLst>
                <a:ext uri="{FF2B5EF4-FFF2-40B4-BE49-F238E27FC236}">
                  <a16:creationId xmlns:a16="http://schemas.microsoft.com/office/drawing/2014/main" id="{AE0843E1-5382-C50C-1D7D-7C4732EB7699}"/>
                </a:ext>
              </a:extLst>
            </p:cNvPr>
            <p:cNvCxnSpPr>
              <a:cxnSpLocks/>
            </p:cNvCxnSpPr>
            <p:nvPr/>
          </p:nvCxnSpPr>
          <p:spPr>
            <a:xfrm flipV="1">
              <a:off x="689356" y="906839"/>
              <a:ext cx="0" cy="1341748"/>
            </a:xfrm>
            <a:prstGeom prst="line">
              <a:avLst/>
            </a:prstGeom>
            <a:ln w="12700">
              <a:solidFill>
                <a:schemeClr val="accent3"/>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2" name="Pentagon 1">
              <a:extLst>
                <a:ext uri="{FF2B5EF4-FFF2-40B4-BE49-F238E27FC236}">
                  <a16:creationId xmlns:a16="http://schemas.microsoft.com/office/drawing/2014/main" id="{D5E59A60-7A51-D7CE-9AC8-0156D9842236}"/>
                </a:ext>
              </a:extLst>
            </p:cNvPr>
            <p:cNvSpPr/>
            <p:nvPr/>
          </p:nvSpPr>
          <p:spPr>
            <a:xfrm>
              <a:off x="-383840" y="2017810"/>
              <a:ext cx="3391964" cy="1278844"/>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6">
              <a:extLst>
                <a:ext uri="{FF2B5EF4-FFF2-40B4-BE49-F238E27FC236}">
                  <a16:creationId xmlns:a16="http://schemas.microsoft.com/office/drawing/2014/main" id="{E0D2F3C5-F363-C10D-7DA6-AF29A39A9FD4}"/>
                </a:ext>
              </a:extLst>
            </p:cNvPr>
            <p:cNvSpPr txBox="1">
              <a:spLocks/>
            </p:cNvSpPr>
            <p:nvPr/>
          </p:nvSpPr>
          <p:spPr>
            <a:xfrm>
              <a:off x="976011" y="2319737"/>
              <a:ext cx="1692502" cy="71022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solidFill>
                    <a:schemeClr val="bg1"/>
                  </a:solidFill>
                </a:rPr>
                <a:t>How can I </a:t>
              </a:r>
              <a:br>
                <a:rPr lang="en-US" b="1" dirty="0">
                  <a:solidFill>
                    <a:schemeClr val="bg1"/>
                  </a:solidFill>
                </a:rPr>
              </a:br>
              <a:r>
                <a:rPr lang="en-US" b="1" dirty="0">
                  <a:solidFill>
                    <a:schemeClr val="bg1"/>
                  </a:solidFill>
                </a:rPr>
                <a:t>buy and sell </a:t>
              </a:r>
              <a:br>
                <a:rPr lang="en-US" b="1" dirty="0">
                  <a:solidFill>
                    <a:schemeClr val="bg1"/>
                  </a:solidFill>
                </a:rPr>
              </a:br>
              <a:r>
                <a:rPr lang="en-US" b="1" dirty="0">
                  <a:solidFill>
                    <a:schemeClr val="bg1"/>
                  </a:solidFill>
                </a:rPr>
                <a:t>my shares? </a:t>
              </a:r>
              <a:endParaRPr lang="en-US" sz="1100" dirty="0">
                <a:solidFill>
                  <a:schemeClr val="bg1"/>
                </a:solidFill>
              </a:endParaRPr>
            </a:p>
          </p:txBody>
        </p:sp>
        <p:grpSp>
          <p:nvGrpSpPr>
            <p:cNvPr id="25" name="Group 24">
              <a:extLst>
                <a:ext uri="{FF2B5EF4-FFF2-40B4-BE49-F238E27FC236}">
                  <a16:creationId xmlns:a16="http://schemas.microsoft.com/office/drawing/2014/main" id="{B8F70D1F-213B-3352-7590-53B9A9E29FF9}"/>
                </a:ext>
              </a:extLst>
            </p:cNvPr>
            <p:cNvGrpSpPr/>
            <p:nvPr/>
          </p:nvGrpSpPr>
          <p:grpSpPr>
            <a:xfrm>
              <a:off x="419307" y="2386089"/>
              <a:ext cx="540099" cy="540099"/>
              <a:chOff x="-1669901" y="2500486"/>
              <a:chExt cx="920458" cy="920458"/>
            </a:xfrm>
          </p:grpSpPr>
          <p:sp>
            <p:nvSpPr>
              <p:cNvPr id="29" name="Oval 28">
                <a:extLst>
                  <a:ext uri="{FF2B5EF4-FFF2-40B4-BE49-F238E27FC236}">
                    <a16:creationId xmlns:a16="http://schemas.microsoft.com/office/drawing/2014/main" id="{194847F9-F4CF-3140-C2D8-A6E38BAC7B75}"/>
                  </a:ext>
                </a:extLst>
              </p:cNvPr>
              <p:cNvSpPr/>
              <p:nvPr/>
            </p:nvSpPr>
            <p:spPr>
              <a:xfrm>
                <a:off x="-1669901" y="2500486"/>
                <a:ext cx="920458" cy="92045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338">
                <a:extLst>
                  <a:ext uri="{FF2B5EF4-FFF2-40B4-BE49-F238E27FC236}">
                    <a16:creationId xmlns:a16="http://schemas.microsoft.com/office/drawing/2014/main" id="{D9BE53C3-B721-F4CE-6594-D1C83AD02DA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70724" y="2608202"/>
                <a:ext cx="718795" cy="718795"/>
              </a:xfrm>
              <a:prstGeom prst="rect">
                <a:avLst/>
              </a:prstGeom>
            </p:spPr>
          </p:pic>
        </p:grpSp>
        <p:sp>
          <p:nvSpPr>
            <p:cNvPr id="30" name="Content Placeholder 6">
              <a:extLst>
                <a:ext uri="{FF2B5EF4-FFF2-40B4-BE49-F238E27FC236}">
                  <a16:creationId xmlns:a16="http://schemas.microsoft.com/office/drawing/2014/main" id="{B7C1BA55-3DFB-8F34-4EBD-230BEE099542}"/>
                </a:ext>
              </a:extLst>
            </p:cNvPr>
            <p:cNvSpPr txBox="1">
              <a:spLocks/>
            </p:cNvSpPr>
            <p:nvPr/>
          </p:nvSpPr>
          <p:spPr>
            <a:xfrm>
              <a:off x="800421" y="943396"/>
              <a:ext cx="2207703" cy="8324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1000" b="1" dirty="0"/>
                <a:t>You can buy and sell shares through a stockbroker or any bank that offers a share-dealing service. </a:t>
              </a:r>
              <a:r>
                <a:rPr lang="en-US" sz="1000" dirty="0"/>
                <a:t>You should seek </a:t>
              </a:r>
              <a:br>
                <a:rPr lang="en-US" sz="1000" dirty="0"/>
              </a:br>
              <a:r>
                <a:rPr lang="en-US" sz="1000" dirty="0"/>
                <a:t>advice from an independent financial adviser. </a:t>
              </a:r>
            </a:p>
          </p:txBody>
        </p:sp>
      </p:grpSp>
      <p:grpSp>
        <p:nvGrpSpPr>
          <p:cNvPr id="65" name="Group 64">
            <a:extLst>
              <a:ext uri="{FF2B5EF4-FFF2-40B4-BE49-F238E27FC236}">
                <a16:creationId xmlns:a16="http://schemas.microsoft.com/office/drawing/2014/main" id="{846D52F9-16DB-1AA5-6FDF-2EACFC14B4FC}"/>
              </a:ext>
            </a:extLst>
          </p:cNvPr>
          <p:cNvGrpSpPr/>
          <p:nvPr/>
        </p:nvGrpSpPr>
        <p:grpSpPr>
          <a:xfrm>
            <a:off x="2532168" y="2017811"/>
            <a:ext cx="4150722" cy="2424074"/>
            <a:chOff x="2532168" y="2017811"/>
            <a:chExt cx="4150722" cy="2424074"/>
          </a:xfrm>
        </p:grpSpPr>
        <p:sp>
          <p:nvSpPr>
            <p:cNvPr id="3" name="Chevron 2">
              <a:extLst>
                <a:ext uri="{FF2B5EF4-FFF2-40B4-BE49-F238E27FC236}">
                  <a16:creationId xmlns:a16="http://schemas.microsoft.com/office/drawing/2014/main" id="{BC21E593-8C1D-F450-13AC-BA87F5110CF7}"/>
                </a:ext>
              </a:extLst>
            </p:cNvPr>
            <p:cNvSpPr/>
            <p:nvPr/>
          </p:nvSpPr>
          <p:spPr>
            <a:xfrm>
              <a:off x="2532168" y="2017811"/>
              <a:ext cx="3401028" cy="127884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cxnSp>
          <p:nvCxnSpPr>
            <p:cNvPr id="37" name="Straight Connector 36">
              <a:extLst>
                <a:ext uri="{FF2B5EF4-FFF2-40B4-BE49-F238E27FC236}">
                  <a16:creationId xmlns:a16="http://schemas.microsoft.com/office/drawing/2014/main" id="{EFA99D45-CB9E-92E4-2F49-EE868AE7E8CE}"/>
                </a:ext>
              </a:extLst>
            </p:cNvPr>
            <p:cNvCxnSpPr>
              <a:cxnSpLocks/>
            </p:cNvCxnSpPr>
            <p:nvPr/>
          </p:nvCxnSpPr>
          <p:spPr>
            <a:xfrm flipH="1">
              <a:off x="3565155" y="3100137"/>
              <a:ext cx="0" cy="1341748"/>
            </a:xfrm>
            <a:prstGeom prst="line">
              <a:avLst/>
            </a:prstGeom>
            <a:ln w="12700">
              <a:solidFill>
                <a:schemeClr val="accent1"/>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39" name="Content Placeholder 6">
              <a:extLst>
                <a:ext uri="{FF2B5EF4-FFF2-40B4-BE49-F238E27FC236}">
                  <a16:creationId xmlns:a16="http://schemas.microsoft.com/office/drawing/2014/main" id="{A9AE89DD-04ED-DFBB-C144-EC90890D5101}"/>
                </a:ext>
              </a:extLst>
            </p:cNvPr>
            <p:cNvSpPr txBox="1">
              <a:spLocks/>
            </p:cNvSpPr>
            <p:nvPr/>
          </p:nvSpPr>
          <p:spPr>
            <a:xfrm>
              <a:off x="3851810" y="2319737"/>
              <a:ext cx="1654643" cy="71022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solidFill>
                    <a:schemeClr val="bg1"/>
                  </a:solidFill>
                </a:rPr>
                <a:t>How much does it cost to buy or sell shares?</a:t>
              </a:r>
              <a:endParaRPr lang="en-US" sz="1100" dirty="0">
                <a:solidFill>
                  <a:schemeClr val="bg1"/>
                </a:solidFill>
              </a:endParaRPr>
            </a:p>
          </p:txBody>
        </p:sp>
        <p:grpSp>
          <p:nvGrpSpPr>
            <p:cNvPr id="40" name="Group 39">
              <a:extLst>
                <a:ext uri="{FF2B5EF4-FFF2-40B4-BE49-F238E27FC236}">
                  <a16:creationId xmlns:a16="http://schemas.microsoft.com/office/drawing/2014/main" id="{AF13ACFD-C91A-EB6D-698E-FA9AC331E741}"/>
                </a:ext>
              </a:extLst>
            </p:cNvPr>
            <p:cNvGrpSpPr/>
            <p:nvPr/>
          </p:nvGrpSpPr>
          <p:grpSpPr>
            <a:xfrm>
              <a:off x="3295106" y="2386089"/>
              <a:ext cx="540099" cy="540099"/>
              <a:chOff x="-1669901" y="2500486"/>
              <a:chExt cx="920458" cy="920458"/>
            </a:xfrm>
          </p:grpSpPr>
          <p:sp>
            <p:nvSpPr>
              <p:cNvPr id="42" name="Oval 41">
                <a:extLst>
                  <a:ext uri="{FF2B5EF4-FFF2-40B4-BE49-F238E27FC236}">
                    <a16:creationId xmlns:a16="http://schemas.microsoft.com/office/drawing/2014/main" id="{78982AF9-A085-5A83-E952-2918817549AB}"/>
                  </a:ext>
                </a:extLst>
              </p:cNvPr>
              <p:cNvSpPr/>
              <p:nvPr/>
            </p:nvSpPr>
            <p:spPr>
              <a:xfrm>
                <a:off x="-1669901" y="2500486"/>
                <a:ext cx="920458" cy="92045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338">
                <a:extLst>
                  <a:ext uri="{FF2B5EF4-FFF2-40B4-BE49-F238E27FC236}">
                    <a16:creationId xmlns:a16="http://schemas.microsoft.com/office/drawing/2014/main" id="{F78C1A2D-901E-C03F-8D3C-157426FBC4C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51461" y="2568579"/>
                <a:ext cx="825949" cy="825949"/>
              </a:xfrm>
              <a:prstGeom prst="rect">
                <a:avLst/>
              </a:prstGeom>
            </p:spPr>
          </p:pic>
        </p:grpSp>
        <p:sp>
          <p:nvSpPr>
            <p:cNvPr id="44" name="Content Placeholder 6">
              <a:extLst>
                <a:ext uri="{FF2B5EF4-FFF2-40B4-BE49-F238E27FC236}">
                  <a16:creationId xmlns:a16="http://schemas.microsoft.com/office/drawing/2014/main" id="{08E7CDD8-EB13-449F-739C-082E71E013A5}"/>
                </a:ext>
              </a:extLst>
            </p:cNvPr>
            <p:cNvSpPr txBox="1">
              <a:spLocks/>
            </p:cNvSpPr>
            <p:nvPr/>
          </p:nvSpPr>
          <p:spPr>
            <a:xfrm>
              <a:off x="3672465" y="3370325"/>
              <a:ext cx="3010425" cy="1035106"/>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1000" b="1" dirty="0"/>
                <a:t>Shares have a price at which they are traded. </a:t>
              </a:r>
              <a:r>
                <a:rPr lang="en-US" sz="1000" dirty="0"/>
                <a:t>This price changes all the time. Over and above the cost of the share, there are other costs associated with buying and selling shares, including fees paid to the stockbroker and to the stock exchange.</a:t>
              </a:r>
            </a:p>
          </p:txBody>
        </p:sp>
      </p:grpSp>
      <p:grpSp>
        <p:nvGrpSpPr>
          <p:cNvPr id="66" name="Group 65">
            <a:extLst>
              <a:ext uri="{FF2B5EF4-FFF2-40B4-BE49-F238E27FC236}">
                <a16:creationId xmlns:a16="http://schemas.microsoft.com/office/drawing/2014/main" id="{005DEAAC-4C65-E38C-5BA6-A7AB63333F24}"/>
              </a:ext>
            </a:extLst>
          </p:cNvPr>
          <p:cNvGrpSpPr/>
          <p:nvPr/>
        </p:nvGrpSpPr>
        <p:grpSpPr>
          <a:xfrm>
            <a:off x="5457239" y="906839"/>
            <a:ext cx="3401028" cy="2389812"/>
            <a:chOff x="5457239" y="906839"/>
            <a:chExt cx="3401028" cy="2389812"/>
          </a:xfrm>
        </p:grpSpPr>
        <p:sp>
          <p:nvSpPr>
            <p:cNvPr id="4" name="Chevron 3">
              <a:extLst>
                <a:ext uri="{FF2B5EF4-FFF2-40B4-BE49-F238E27FC236}">
                  <a16:creationId xmlns:a16="http://schemas.microsoft.com/office/drawing/2014/main" id="{FDE6AFD6-0C39-9B5B-DBDD-8014D68E68C8}"/>
                </a:ext>
              </a:extLst>
            </p:cNvPr>
            <p:cNvSpPr/>
            <p:nvPr/>
          </p:nvSpPr>
          <p:spPr>
            <a:xfrm>
              <a:off x="5457239" y="2017811"/>
              <a:ext cx="3401028" cy="1278840"/>
            </a:xfrm>
            <a:prstGeom prst="chevr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1BDBD82B-3D4D-783D-AA31-120B3423AB58}"/>
                </a:ext>
              </a:extLst>
            </p:cNvPr>
            <p:cNvCxnSpPr>
              <a:cxnSpLocks/>
            </p:cNvCxnSpPr>
            <p:nvPr/>
          </p:nvCxnSpPr>
          <p:spPr>
            <a:xfrm flipV="1">
              <a:off x="6484567" y="906839"/>
              <a:ext cx="0" cy="1341748"/>
            </a:xfrm>
            <a:prstGeom prst="line">
              <a:avLst/>
            </a:prstGeom>
            <a:ln w="12700">
              <a:solidFill>
                <a:schemeClr val="accent4"/>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47" name="Content Placeholder 6">
              <a:extLst>
                <a:ext uri="{FF2B5EF4-FFF2-40B4-BE49-F238E27FC236}">
                  <a16:creationId xmlns:a16="http://schemas.microsoft.com/office/drawing/2014/main" id="{5C252AB2-60EA-51DA-F8DD-76506569AC79}"/>
                </a:ext>
              </a:extLst>
            </p:cNvPr>
            <p:cNvSpPr txBox="1">
              <a:spLocks/>
            </p:cNvSpPr>
            <p:nvPr/>
          </p:nvSpPr>
          <p:spPr>
            <a:xfrm>
              <a:off x="6771222" y="2319737"/>
              <a:ext cx="1692502" cy="71022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solidFill>
                    <a:schemeClr val="bg1"/>
                  </a:solidFill>
                </a:rPr>
                <a:t>How do I pay for the shares that I am buying?</a:t>
              </a:r>
              <a:endParaRPr lang="en-US" sz="1100" dirty="0">
                <a:solidFill>
                  <a:schemeClr val="bg1"/>
                </a:solidFill>
              </a:endParaRPr>
            </a:p>
          </p:txBody>
        </p:sp>
        <p:grpSp>
          <p:nvGrpSpPr>
            <p:cNvPr id="50" name="Group 49">
              <a:extLst>
                <a:ext uri="{FF2B5EF4-FFF2-40B4-BE49-F238E27FC236}">
                  <a16:creationId xmlns:a16="http://schemas.microsoft.com/office/drawing/2014/main" id="{0D9147E0-CB24-C791-7F56-DBDEEA7919B3}"/>
                </a:ext>
              </a:extLst>
            </p:cNvPr>
            <p:cNvGrpSpPr/>
            <p:nvPr/>
          </p:nvGrpSpPr>
          <p:grpSpPr>
            <a:xfrm>
              <a:off x="6214518" y="2386089"/>
              <a:ext cx="540099" cy="540099"/>
              <a:chOff x="-1669901" y="2500486"/>
              <a:chExt cx="920458" cy="920458"/>
            </a:xfrm>
          </p:grpSpPr>
          <p:sp>
            <p:nvSpPr>
              <p:cNvPr id="52" name="Oval 51">
                <a:extLst>
                  <a:ext uri="{FF2B5EF4-FFF2-40B4-BE49-F238E27FC236}">
                    <a16:creationId xmlns:a16="http://schemas.microsoft.com/office/drawing/2014/main" id="{092D9829-8630-D40A-9E98-3EF10B1A671C}"/>
                  </a:ext>
                </a:extLst>
              </p:cNvPr>
              <p:cNvSpPr/>
              <p:nvPr/>
            </p:nvSpPr>
            <p:spPr>
              <a:xfrm>
                <a:off x="-1669901" y="2500486"/>
                <a:ext cx="920458" cy="92045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338">
                <a:extLst>
                  <a:ext uri="{FF2B5EF4-FFF2-40B4-BE49-F238E27FC236}">
                    <a16:creationId xmlns:a16="http://schemas.microsoft.com/office/drawing/2014/main" id="{6F1EE92A-2E4B-E83E-306B-BAF2D5366B0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50088" y="2541945"/>
                <a:ext cx="837782" cy="837782"/>
              </a:xfrm>
              <a:prstGeom prst="rect">
                <a:avLst/>
              </a:prstGeom>
            </p:spPr>
          </p:pic>
        </p:grpSp>
        <p:sp>
          <p:nvSpPr>
            <p:cNvPr id="57" name="Content Placeholder 6">
              <a:extLst>
                <a:ext uri="{FF2B5EF4-FFF2-40B4-BE49-F238E27FC236}">
                  <a16:creationId xmlns:a16="http://schemas.microsoft.com/office/drawing/2014/main" id="{D87053BE-3300-79C4-FF8D-92AF20C64BDD}"/>
                </a:ext>
              </a:extLst>
            </p:cNvPr>
            <p:cNvSpPr txBox="1">
              <a:spLocks/>
            </p:cNvSpPr>
            <p:nvPr/>
          </p:nvSpPr>
          <p:spPr>
            <a:xfrm>
              <a:off x="6595632" y="943396"/>
              <a:ext cx="2067105" cy="8324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1000" b="1" dirty="0"/>
                <a:t>Shares are typically bought through a stockbroker, </a:t>
              </a:r>
              <a:r>
                <a:rPr lang="en-US" sz="1000" dirty="0"/>
                <a:t>who may require you to deposit cash into their bank account before you can buy shares.</a:t>
              </a:r>
            </a:p>
          </p:txBody>
        </p:sp>
      </p:grpSp>
    </p:spTree>
    <p:extLst>
      <p:ext uri="{BB962C8B-B14F-4D97-AF65-F5344CB8AC3E}">
        <p14:creationId xmlns:p14="http://schemas.microsoft.com/office/powerpoint/2010/main" val="50786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3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1+#ppt_w/2"/>
                                          </p:val>
                                        </p:tav>
                                        <p:tav tm="100000">
                                          <p:val>
                                            <p:strVal val="#ppt_x"/>
                                          </p:val>
                                        </p:tav>
                                      </p:tavLst>
                                    </p:anim>
                                    <p:anim calcmode="lin" valueType="num">
                                      <p:cBhvr additive="base">
                                        <p:cTn id="20"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3D670-8D4D-4292-05F4-630D1A50FB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 y="-60990"/>
            <a:ext cx="3480309" cy="5231436"/>
          </a:xfrm>
          <a:prstGeom prst="rect">
            <a:avLst/>
          </a:prstGeom>
        </p:spPr>
      </p:pic>
      <p:sp>
        <p:nvSpPr>
          <p:cNvPr id="14" name="Rectangle 13">
            <a:extLst>
              <a:ext uri="{FF2B5EF4-FFF2-40B4-BE49-F238E27FC236}">
                <a16:creationId xmlns:a16="http://schemas.microsoft.com/office/drawing/2014/main" id="{D5D49999-618A-394A-8B3D-35ACC4610649}"/>
              </a:ext>
            </a:extLst>
          </p:cNvPr>
          <p:cNvSpPr/>
          <p:nvPr/>
        </p:nvSpPr>
        <p:spPr>
          <a:xfrm>
            <a:off x="3480533" y="-31936"/>
            <a:ext cx="71436" cy="5175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5000745" y="2707312"/>
            <a:ext cx="2988631" cy="1771698"/>
          </a:xfrm>
        </p:spPr>
        <p:txBody>
          <a:bodyPr>
            <a:noAutofit/>
          </a:bodyPr>
          <a:lstStyle/>
          <a:p>
            <a:pPr marL="0" indent="0">
              <a:lnSpc>
                <a:spcPct val="90000"/>
              </a:lnSpc>
              <a:spcBef>
                <a:spcPts val="300"/>
              </a:spcBef>
              <a:spcAft>
                <a:spcPts val="300"/>
              </a:spcAft>
              <a:buNone/>
            </a:pPr>
            <a:r>
              <a:rPr lang="en-US" sz="1200" dirty="0"/>
              <a:t>It </a:t>
            </a:r>
            <a:r>
              <a:rPr lang="en-US" sz="1200" b="1" dirty="0"/>
              <a:t>may</a:t>
            </a:r>
            <a:r>
              <a:rPr lang="en-US" sz="1200" dirty="0"/>
              <a:t> take a few days, however, once shares have been sold through an exchange, the stockbroker will receive the proceeds of the sale within 3 days. The cash received will be in your stockbroker account, earning interest, until you instruct your stockbroker to transfer the cash into your normal bank account.</a:t>
            </a:r>
          </a:p>
        </p:txBody>
      </p:sp>
      <p:grpSp>
        <p:nvGrpSpPr>
          <p:cNvPr id="52" name="Group 51">
            <a:extLst>
              <a:ext uri="{FF2B5EF4-FFF2-40B4-BE49-F238E27FC236}">
                <a16:creationId xmlns:a16="http://schemas.microsoft.com/office/drawing/2014/main" id="{531EB1D9-C301-23C3-2A85-75D4341F095B}"/>
              </a:ext>
            </a:extLst>
          </p:cNvPr>
          <p:cNvGrpSpPr/>
          <p:nvPr/>
        </p:nvGrpSpPr>
        <p:grpSpPr>
          <a:xfrm>
            <a:off x="3806771" y="2705168"/>
            <a:ext cx="1144278" cy="1144278"/>
            <a:chOff x="3806771" y="1762391"/>
            <a:chExt cx="1144278" cy="1144278"/>
          </a:xfrm>
        </p:grpSpPr>
        <p:sp>
          <p:nvSpPr>
            <p:cNvPr id="51" name="Oval 50">
              <a:extLst>
                <a:ext uri="{FF2B5EF4-FFF2-40B4-BE49-F238E27FC236}">
                  <a16:creationId xmlns:a16="http://schemas.microsoft.com/office/drawing/2014/main" id="{2B121BDA-CC53-6FD5-2385-2DEB3EFCA758}"/>
                </a:ext>
              </a:extLst>
            </p:cNvPr>
            <p:cNvSpPr/>
            <p:nvPr/>
          </p:nvSpPr>
          <p:spPr>
            <a:xfrm>
              <a:off x="3806771" y="1762391"/>
              <a:ext cx="1144278" cy="1144278"/>
            </a:xfrm>
            <a:prstGeom prst="ellipse">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D353FAD4-5D4D-7D68-1297-FAC6D160989C}"/>
                </a:ext>
              </a:extLst>
            </p:cNvPr>
            <p:cNvGrpSpPr/>
            <p:nvPr/>
          </p:nvGrpSpPr>
          <p:grpSpPr>
            <a:xfrm>
              <a:off x="3917989" y="1873202"/>
              <a:ext cx="920459" cy="920459"/>
              <a:chOff x="499471" y="1397414"/>
              <a:chExt cx="389357" cy="389357"/>
            </a:xfrm>
          </p:grpSpPr>
          <p:sp>
            <p:nvSpPr>
              <p:cNvPr id="43" name="Oval 42">
                <a:extLst>
                  <a:ext uri="{FF2B5EF4-FFF2-40B4-BE49-F238E27FC236}">
                    <a16:creationId xmlns:a16="http://schemas.microsoft.com/office/drawing/2014/main" id="{F2C95066-838C-78EE-085D-748E25639840}"/>
                  </a:ext>
                </a:extLst>
              </p:cNvPr>
              <p:cNvSpPr/>
              <p:nvPr/>
            </p:nvSpPr>
            <p:spPr>
              <a:xfrm>
                <a:off x="499471" y="1397414"/>
                <a:ext cx="389357" cy="3893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352">
                <a:extLst>
                  <a:ext uri="{FF2B5EF4-FFF2-40B4-BE49-F238E27FC236}">
                    <a16:creationId xmlns:a16="http://schemas.microsoft.com/office/drawing/2014/main" id="{8970758A-2173-40C9-769C-9665791141D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9158" y="1421310"/>
                <a:ext cx="341125" cy="341125"/>
              </a:xfrm>
              <a:prstGeom prst="rect">
                <a:avLst/>
              </a:prstGeom>
            </p:spPr>
          </p:pic>
        </p:grpSp>
      </p:grpSp>
      <p:sp>
        <p:nvSpPr>
          <p:cNvPr id="45" name="Title 7">
            <a:extLst>
              <a:ext uri="{FF2B5EF4-FFF2-40B4-BE49-F238E27FC236}">
                <a16:creationId xmlns:a16="http://schemas.microsoft.com/office/drawing/2014/main" id="{0A005792-12B5-B6BC-6F9C-EE324449D87D}"/>
              </a:ext>
            </a:extLst>
          </p:cNvPr>
          <p:cNvSpPr txBox="1">
            <a:spLocks/>
          </p:cNvSpPr>
          <p:nvPr/>
        </p:nvSpPr>
        <p:spPr>
          <a:xfrm>
            <a:off x="3859526" y="1322193"/>
            <a:ext cx="3982616" cy="971556"/>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nSpc>
                <a:spcPct val="80000"/>
              </a:lnSpc>
            </a:pPr>
            <a:r>
              <a:rPr lang="en-US" sz="3000" dirty="0"/>
              <a:t>How do I receive my money once I have sold my shares?</a:t>
            </a:r>
          </a:p>
        </p:txBody>
      </p:sp>
    </p:spTree>
    <p:extLst>
      <p:ext uri="{BB962C8B-B14F-4D97-AF65-F5344CB8AC3E}">
        <p14:creationId xmlns:p14="http://schemas.microsoft.com/office/powerpoint/2010/main" val="23788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62507-4ACA-7BCB-0F38-2074E33CA246}"/>
              </a:ext>
            </a:extLst>
          </p:cNvPr>
          <p:cNvSpPr/>
          <p:nvPr/>
        </p:nvSpPr>
        <p:spPr>
          <a:xfrm>
            <a:off x="0" y="2418365"/>
            <a:ext cx="9144000" cy="1662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96D9A5-A808-112B-8C91-057DA7976B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7471"/>
            <a:ext cx="9144000" cy="1998996"/>
          </a:xfrm>
          <a:prstGeom prst="rect">
            <a:avLst/>
          </a:prstGeom>
        </p:spPr>
      </p:pic>
      <p:sp>
        <p:nvSpPr>
          <p:cNvPr id="8" name="Title 7">
            <a:extLst>
              <a:ext uri="{FF2B5EF4-FFF2-40B4-BE49-F238E27FC236}">
                <a16:creationId xmlns:a16="http://schemas.microsoft.com/office/drawing/2014/main" id="{F887D534-0FDB-FF45-8867-4EFA0D30FE26}"/>
              </a:ext>
            </a:extLst>
          </p:cNvPr>
          <p:cNvSpPr txBox="1">
            <a:spLocks/>
          </p:cNvSpPr>
          <p:nvPr/>
        </p:nvSpPr>
        <p:spPr>
          <a:xfrm>
            <a:off x="457200" y="2785995"/>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2800" dirty="0"/>
              <a:t>What are the tax implications of </a:t>
            </a:r>
            <a:br>
              <a:rPr lang="en-US" sz="2800" dirty="0"/>
            </a:br>
            <a:r>
              <a:rPr lang="en-US" sz="2800" dirty="0"/>
              <a:t>keeping, selling or buying shares? </a:t>
            </a:r>
          </a:p>
        </p:txBody>
      </p:sp>
      <p:sp>
        <p:nvSpPr>
          <p:cNvPr id="14" name="Content Placeholder 6">
            <a:extLst>
              <a:ext uri="{FF2B5EF4-FFF2-40B4-BE49-F238E27FC236}">
                <a16:creationId xmlns:a16="http://schemas.microsoft.com/office/drawing/2014/main" id="{53C9DEC0-AF50-E945-F399-0D2E3D6220C3}"/>
              </a:ext>
            </a:extLst>
          </p:cNvPr>
          <p:cNvSpPr txBox="1">
            <a:spLocks/>
          </p:cNvSpPr>
          <p:nvPr/>
        </p:nvSpPr>
        <p:spPr>
          <a:xfrm>
            <a:off x="914400" y="3686555"/>
            <a:ext cx="7315200"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solidFill>
                  <a:schemeClr val="tx1">
                    <a:lumMod val="85000"/>
                    <a:lumOff val="15000"/>
                  </a:schemeClr>
                </a:solidFill>
              </a:rPr>
              <a:t>The tax consequences of keeping or selling your shares, or buying more shares, depend </a:t>
            </a:r>
            <a:br>
              <a:rPr lang="en-US" sz="1200" dirty="0">
                <a:solidFill>
                  <a:schemeClr val="tx1">
                    <a:lumMod val="85000"/>
                    <a:lumOff val="15000"/>
                  </a:schemeClr>
                </a:solidFill>
              </a:rPr>
            </a:br>
            <a:r>
              <a:rPr lang="en-US" sz="1200" dirty="0">
                <a:solidFill>
                  <a:schemeClr val="tx1">
                    <a:lumMod val="85000"/>
                    <a:lumOff val="15000"/>
                  </a:schemeClr>
                </a:solidFill>
              </a:rPr>
              <a:t>on your own circumstances and the country in which you are resident.</a:t>
            </a:r>
            <a:endParaRPr lang="en-US" sz="1200" b="1" dirty="0">
              <a:solidFill>
                <a:schemeClr val="tx1">
                  <a:lumMod val="85000"/>
                  <a:lumOff val="15000"/>
                </a:schemeClr>
              </a:solidFill>
            </a:endParaRPr>
          </a:p>
        </p:txBody>
      </p:sp>
      <p:sp>
        <p:nvSpPr>
          <p:cNvPr id="15" name="TextBox 14">
            <a:extLst>
              <a:ext uri="{FF2B5EF4-FFF2-40B4-BE49-F238E27FC236}">
                <a16:creationId xmlns:a16="http://schemas.microsoft.com/office/drawing/2014/main" id="{D86D357A-F3E1-C6A7-CB12-620F441EB11E}"/>
              </a:ext>
            </a:extLst>
          </p:cNvPr>
          <p:cNvSpPr txBox="1"/>
          <p:nvPr/>
        </p:nvSpPr>
        <p:spPr>
          <a:xfrm>
            <a:off x="844658" y="4173779"/>
            <a:ext cx="7454684" cy="341534"/>
          </a:xfrm>
          <a:prstGeom prst="rect">
            <a:avLst/>
          </a:prstGeom>
          <a:solidFill>
            <a:schemeClr val="accent4"/>
          </a:solidFill>
        </p:spPr>
        <p:txBody>
          <a:bodyPr wrap="none" rtlCol="0" anchor="ctr">
            <a:noAutofit/>
          </a:bodyPr>
          <a:lstStyle/>
          <a:p>
            <a:pPr algn="ctr"/>
            <a:r>
              <a:rPr lang="en-US" sz="1200" b="1" dirty="0">
                <a:solidFill>
                  <a:schemeClr val="bg1"/>
                </a:solidFill>
              </a:rPr>
              <a:t>If you are in any doubt about your tax position, you should seek independent professional advice.</a:t>
            </a:r>
            <a:endParaRPr lang="en-ZA" sz="1200" b="1" dirty="0">
              <a:solidFill>
                <a:schemeClr val="bg1"/>
              </a:solidFill>
            </a:endParaRPr>
          </a:p>
        </p:txBody>
      </p:sp>
      <p:grpSp>
        <p:nvGrpSpPr>
          <p:cNvPr id="16" name="Group 15">
            <a:extLst>
              <a:ext uri="{FF2B5EF4-FFF2-40B4-BE49-F238E27FC236}">
                <a16:creationId xmlns:a16="http://schemas.microsoft.com/office/drawing/2014/main" id="{449A94AE-3CE6-A20D-9437-786C45AB990A}"/>
              </a:ext>
            </a:extLst>
          </p:cNvPr>
          <p:cNvGrpSpPr/>
          <p:nvPr/>
        </p:nvGrpSpPr>
        <p:grpSpPr>
          <a:xfrm>
            <a:off x="0" y="-20848"/>
            <a:ext cx="9144000" cy="514861"/>
            <a:chOff x="0" y="-20848"/>
            <a:chExt cx="9144000" cy="514861"/>
          </a:xfrm>
        </p:grpSpPr>
        <p:sp>
          <p:nvSpPr>
            <p:cNvPr id="17" name="Rectangle 16">
              <a:extLst>
                <a:ext uri="{FF2B5EF4-FFF2-40B4-BE49-F238E27FC236}">
                  <a16:creationId xmlns:a16="http://schemas.microsoft.com/office/drawing/2014/main" id="{356C0E01-951D-536D-F159-122FF8381457}"/>
                </a:ext>
              </a:extLst>
            </p:cNvPr>
            <p:cNvSpPr/>
            <p:nvPr userDrawn="1"/>
          </p:nvSpPr>
          <p:spPr>
            <a:xfrm>
              <a:off x="0" y="-18051"/>
              <a:ext cx="9144000" cy="512064"/>
            </a:xfrm>
            <a:prstGeom prst="rect">
              <a:avLst/>
            </a:prstGeom>
            <a:solidFill>
              <a:srgbClr val="6F7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Background pattern&#10;&#10;Description automatically generated">
              <a:extLst>
                <a:ext uri="{FF2B5EF4-FFF2-40B4-BE49-F238E27FC236}">
                  <a16:creationId xmlns:a16="http://schemas.microsoft.com/office/drawing/2014/main" id="{BFD4ABBD-8F49-A90D-EEEA-73FC888E0C16}"/>
                </a:ext>
              </a:extLst>
            </p:cNvPr>
            <p:cNvPicPr>
              <a:picLocks noChangeAspect="1"/>
            </p:cNvPicPr>
            <p:nvPr userDrawn="1"/>
          </p:nvPicPr>
          <p:blipFill rotWithShape="1">
            <a:blip r:embed="rId4" cstate="screen">
              <a:alphaModFix amt="18000"/>
              <a:extLst>
                <a:ext uri="{28A0092B-C50C-407E-A947-70E740481C1C}">
                  <a14:useLocalDpi xmlns:a14="http://schemas.microsoft.com/office/drawing/2010/main"/>
                </a:ext>
              </a:extLst>
            </a:blip>
            <a:srcRect l="1" t="30797" r="-22243" b="60820"/>
            <a:stretch/>
          </p:blipFill>
          <p:spPr>
            <a:xfrm rot="10800000">
              <a:off x="4421436" y="-20848"/>
              <a:ext cx="4722564" cy="51206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C005A0C8-C5E0-9862-B749-F37AE967A6F0}"/>
                </a:ext>
              </a:extLst>
            </p:cNvPr>
            <p:cNvPicPr>
              <a:picLocks noChangeAspect="1"/>
            </p:cNvPicPr>
            <p:nvPr userDrawn="1"/>
          </p:nvPicPr>
          <p:blipFill>
            <a:blip r:embed="rId5"/>
            <a:stretch>
              <a:fillRect/>
            </a:stretch>
          </p:blipFill>
          <p:spPr>
            <a:xfrm>
              <a:off x="8173352" y="78304"/>
              <a:ext cx="513448" cy="344010"/>
            </a:xfrm>
            <a:prstGeom prst="rect">
              <a:avLst/>
            </a:prstGeom>
          </p:spPr>
        </p:pic>
      </p:grpSp>
      <p:cxnSp>
        <p:nvCxnSpPr>
          <p:cNvPr id="5" name="Straight Connector 4">
            <a:extLst>
              <a:ext uri="{FF2B5EF4-FFF2-40B4-BE49-F238E27FC236}">
                <a16:creationId xmlns:a16="http://schemas.microsoft.com/office/drawing/2014/main" id="{846030A3-5B2A-A249-37BF-69486B91635F}"/>
              </a:ext>
            </a:extLst>
          </p:cNvPr>
          <p:cNvCxnSpPr/>
          <p:nvPr/>
        </p:nvCxnSpPr>
        <p:spPr>
          <a:xfrm>
            <a:off x="0" y="510267"/>
            <a:ext cx="9211733"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28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uiExpand="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2" name="Группа 1">
            <a:extLst>
              <a:ext uri="{FF2B5EF4-FFF2-40B4-BE49-F238E27FC236}">
                <a16:creationId xmlns:a16="http://schemas.microsoft.com/office/drawing/2014/main" id="{C44F2A9A-D061-DE46-9272-021ADD4F9F4D}"/>
              </a:ext>
            </a:extLst>
          </p:cNvPr>
          <p:cNvGrpSpPr/>
          <p:nvPr/>
        </p:nvGrpSpPr>
        <p:grpSpPr>
          <a:xfrm>
            <a:off x="1948759" y="969169"/>
            <a:ext cx="1368029" cy="3377803"/>
            <a:chOff x="2386012" y="1292225"/>
            <a:chExt cx="1824038" cy="4503737"/>
          </a:xfrm>
        </p:grpSpPr>
        <p:sp>
          <p:nvSpPr>
            <p:cNvPr id="134" name="Google Shape;134;p14"/>
            <p:cNvSpPr/>
            <p:nvPr/>
          </p:nvSpPr>
          <p:spPr>
            <a:xfrm>
              <a:off x="2386012" y="1292225"/>
              <a:ext cx="1824037" cy="858837"/>
            </a:xfrm>
            <a:custGeom>
              <a:avLst/>
              <a:gdLst/>
              <a:ahLst/>
              <a:cxnLst/>
              <a:rect l="l" t="t" r="r" b="b"/>
              <a:pathLst>
                <a:path w="1149" h="541" extrusionOk="0">
                  <a:moveTo>
                    <a:pt x="0" y="541"/>
                  </a:moveTo>
                  <a:lnTo>
                    <a:pt x="541" y="541"/>
                  </a:lnTo>
                  <a:lnTo>
                    <a:pt x="1149" y="541"/>
                  </a:lnTo>
                  <a:lnTo>
                    <a:pt x="575" y="0"/>
                  </a:lnTo>
                  <a:lnTo>
                    <a:pt x="0" y="541"/>
                  </a:lnTo>
                  <a:close/>
                </a:path>
              </a:pathLst>
            </a:custGeom>
            <a:solidFill>
              <a:srgbClr val="FFCA59"/>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5" name="Google Shape;135;p14"/>
            <p:cNvSpPr/>
            <p:nvPr/>
          </p:nvSpPr>
          <p:spPr>
            <a:xfrm>
              <a:off x="2386012" y="1292225"/>
              <a:ext cx="912812" cy="858837"/>
            </a:xfrm>
            <a:custGeom>
              <a:avLst/>
              <a:gdLst/>
              <a:ahLst/>
              <a:cxnLst/>
              <a:rect l="l" t="t" r="r" b="b"/>
              <a:pathLst>
                <a:path w="575" h="541" extrusionOk="0">
                  <a:moveTo>
                    <a:pt x="0" y="0"/>
                  </a:moveTo>
                  <a:lnTo>
                    <a:pt x="0" y="541"/>
                  </a:lnTo>
                  <a:lnTo>
                    <a:pt x="575" y="0"/>
                  </a:lnTo>
                  <a:lnTo>
                    <a:pt x="0" y="0"/>
                  </a:lnTo>
                  <a:close/>
                </a:path>
              </a:pathLst>
            </a:custGeom>
            <a:solidFill>
              <a:srgbClr val="FFD487"/>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6" name="Google Shape;136;p14"/>
            <p:cNvSpPr/>
            <p:nvPr/>
          </p:nvSpPr>
          <p:spPr>
            <a:xfrm>
              <a:off x="3298825" y="1292225"/>
              <a:ext cx="911225" cy="858837"/>
            </a:xfrm>
            <a:custGeom>
              <a:avLst/>
              <a:gdLst/>
              <a:ahLst/>
              <a:cxnLst/>
              <a:rect l="l" t="t" r="r" b="b"/>
              <a:pathLst>
                <a:path w="574" h="541" extrusionOk="0">
                  <a:moveTo>
                    <a:pt x="0" y="0"/>
                  </a:moveTo>
                  <a:lnTo>
                    <a:pt x="574" y="541"/>
                  </a:lnTo>
                  <a:lnTo>
                    <a:pt x="574" y="0"/>
                  </a:lnTo>
                  <a:lnTo>
                    <a:pt x="0" y="0"/>
                  </a:lnTo>
                  <a:close/>
                </a:path>
              </a:pathLst>
            </a:custGeom>
            <a:solidFill>
              <a:srgbClr val="FAB320"/>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7" name="Google Shape;137;p14"/>
            <p:cNvSpPr/>
            <p:nvPr/>
          </p:nvSpPr>
          <p:spPr>
            <a:xfrm>
              <a:off x="3244850" y="2797175"/>
              <a:ext cx="965200" cy="576262"/>
            </a:xfrm>
            <a:custGeom>
              <a:avLst/>
              <a:gdLst/>
              <a:ahLst/>
              <a:cxnLst/>
              <a:rect l="l" t="t" r="r" b="b"/>
              <a:pathLst>
                <a:path w="608" h="363" extrusionOk="0">
                  <a:moveTo>
                    <a:pt x="608" y="363"/>
                  </a:moveTo>
                  <a:lnTo>
                    <a:pt x="608" y="0"/>
                  </a:lnTo>
                  <a:lnTo>
                    <a:pt x="0" y="363"/>
                  </a:lnTo>
                  <a:lnTo>
                    <a:pt x="608" y="363"/>
                  </a:lnTo>
                  <a:close/>
                </a:path>
              </a:pathLst>
            </a:custGeom>
            <a:solidFill>
              <a:schemeClr val="accent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8" name="Google Shape;138;p14"/>
            <p:cNvSpPr/>
            <p:nvPr/>
          </p:nvSpPr>
          <p:spPr>
            <a:xfrm>
              <a:off x="3244850" y="2216150"/>
              <a:ext cx="965200" cy="1157287"/>
            </a:xfrm>
            <a:custGeom>
              <a:avLst/>
              <a:gdLst/>
              <a:ahLst/>
              <a:cxnLst/>
              <a:rect l="l" t="t" r="r" b="b"/>
              <a:pathLst>
                <a:path w="608" h="729" extrusionOk="0">
                  <a:moveTo>
                    <a:pt x="0" y="729"/>
                  </a:moveTo>
                  <a:lnTo>
                    <a:pt x="608" y="366"/>
                  </a:lnTo>
                  <a:lnTo>
                    <a:pt x="0" y="0"/>
                  </a:lnTo>
                  <a:lnTo>
                    <a:pt x="0" y="729"/>
                  </a:lnTo>
                  <a:close/>
                </a:path>
              </a:pathLst>
            </a:custGeom>
            <a:solidFill>
              <a:schemeClr val="accent2">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39" name="Google Shape;139;p14"/>
            <p:cNvSpPr/>
            <p:nvPr/>
          </p:nvSpPr>
          <p:spPr>
            <a:xfrm>
              <a:off x="3244850" y="2216150"/>
              <a:ext cx="965200" cy="581025"/>
            </a:xfrm>
            <a:custGeom>
              <a:avLst/>
              <a:gdLst/>
              <a:ahLst/>
              <a:cxnLst/>
              <a:rect l="l" t="t" r="r" b="b"/>
              <a:pathLst>
                <a:path w="608" h="366" extrusionOk="0">
                  <a:moveTo>
                    <a:pt x="608" y="366"/>
                  </a:moveTo>
                  <a:lnTo>
                    <a:pt x="608" y="0"/>
                  </a:lnTo>
                  <a:lnTo>
                    <a:pt x="0" y="0"/>
                  </a:lnTo>
                  <a:lnTo>
                    <a:pt x="608" y="366"/>
                  </a:lnTo>
                  <a:close/>
                </a:path>
              </a:pathLst>
            </a:custGeom>
            <a:solidFill>
              <a:schemeClr val="accent2">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0" name="Google Shape;140;p14"/>
            <p:cNvSpPr/>
            <p:nvPr/>
          </p:nvSpPr>
          <p:spPr>
            <a:xfrm>
              <a:off x="3244850" y="4635500"/>
              <a:ext cx="965200" cy="579437"/>
            </a:xfrm>
            <a:custGeom>
              <a:avLst/>
              <a:gdLst/>
              <a:ahLst/>
              <a:cxnLst/>
              <a:rect l="l" t="t" r="r" b="b"/>
              <a:pathLst>
                <a:path w="608" h="365" extrusionOk="0">
                  <a:moveTo>
                    <a:pt x="608" y="365"/>
                  </a:moveTo>
                  <a:lnTo>
                    <a:pt x="608" y="0"/>
                  </a:lnTo>
                  <a:lnTo>
                    <a:pt x="0" y="0"/>
                  </a:lnTo>
                  <a:lnTo>
                    <a:pt x="608" y="365"/>
                  </a:lnTo>
                  <a:close/>
                </a:path>
              </a:pathLst>
            </a:custGeom>
            <a:solidFill>
              <a:schemeClr val="accent1">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1" name="Google Shape;141;p14"/>
            <p:cNvSpPr/>
            <p:nvPr/>
          </p:nvSpPr>
          <p:spPr>
            <a:xfrm>
              <a:off x="3244850" y="4635500"/>
              <a:ext cx="965200" cy="1160462"/>
            </a:xfrm>
            <a:custGeom>
              <a:avLst/>
              <a:gdLst/>
              <a:ahLst/>
              <a:cxnLst/>
              <a:rect l="l" t="t" r="r" b="b"/>
              <a:pathLst>
                <a:path w="608" h="731" extrusionOk="0">
                  <a:moveTo>
                    <a:pt x="0" y="731"/>
                  </a:moveTo>
                  <a:lnTo>
                    <a:pt x="608" y="365"/>
                  </a:lnTo>
                  <a:lnTo>
                    <a:pt x="0" y="0"/>
                  </a:lnTo>
                  <a:lnTo>
                    <a:pt x="0" y="731"/>
                  </a:lnTo>
                  <a:close/>
                </a:path>
              </a:pathLst>
            </a:custGeom>
            <a:solidFill>
              <a:schemeClr val="accent1">
                <a:lumMod val="60000"/>
                <a:lumOff val="4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2" name="Google Shape;142;p14"/>
            <p:cNvSpPr/>
            <p:nvPr/>
          </p:nvSpPr>
          <p:spPr>
            <a:xfrm>
              <a:off x="3244850" y="5214937"/>
              <a:ext cx="965200" cy="581025"/>
            </a:xfrm>
            <a:custGeom>
              <a:avLst/>
              <a:gdLst/>
              <a:ahLst/>
              <a:cxnLst/>
              <a:rect l="l" t="t" r="r" b="b"/>
              <a:pathLst>
                <a:path w="608" h="366" extrusionOk="0">
                  <a:moveTo>
                    <a:pt x="608" y="366"/>
                  </a:moveTo>
                  <a:lnTo>
                    <a:pt x="608" y="0"/>
                  </a:lnTo>
                  <a:lnTo>
                    <a:pt x="0" y="366"/>
                  </a:lnTo>
                  <a:lnTo>
                    <a:pt x="608" y="366"/>
                  </a:lnTo>
                  <a:close/>
                </a:path>
              </a:pathLst>
            </a:custGeom>
            <a:solidFill>
              <a:schemeClr val="accent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3" name="Google Shape;143;p14"/>
            <p:cNvSpPr/>
            <p:nvPr/>
          </p:nvSpPr>
          <p:spPr>
            <a:xfrm>
              <a:off x="3244850" y="3444875"/>
              <a:ext cx="965200" cy="558800"/>
            </a:xfrm>
            <a:custGeom>
              <a:avLst/>
              <a:gdLst/>
              <a:ahLst/>
              <a:cxnLst/>
              <a:rect l="l" t="t" r="r" b="b"/>
              <a:pathLst>
                <a:path w="608" h="352" extrusionOk="0">
                  <a:moveTo>
                    <a:pt x="608" y="352"/>
                  </a:moveTo>
                  <a:lnTo>
                    <a:pt x="608" y="0"/>
                  </a:lnTo>
                  <a:lnTo>
                    <a:pt x="0" y="0"/>
                  </a:lnTo>
                  <a:lnTo>
                    <a:pt x="608" y="352"/>
                  </a:lnTo>
                  <a:close/>
                </a:path>
              </a:pathLst>
            </a:custGeom>
            <a:solidFill>
              <a:schemeClr val="accent4">
                <a:lumMod val="40000"/>
                <a:lumOff val="6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4" name="Google Shape;144;p14"/>
            <p:cNvSpPr/>
            <p:nvPr/>
          </p:nvSpPr>
          <p:spPr>
            <a:xfrm>
              <a:off x="3244850" y="3444876"/>
              <a:ext cx="965200" cy="1123951"/>
            </a:xfrm>
            <a:custGeom>
              <a:avLst/>
              <a:gdLst/>
              <a:ahLst/>
              <a:cxnLst/>
              <a:rect l="l" t="t" r="r" b="b"/>
              <a:pathLst>
                <a:path w="608" h="708" extrusionOk="0">
                  <a:moveTo>
                    <a:pt x="0" y="708"/>
                  </a:moveTo>
                  <a:lnTo>
                    <a:pt x="608" y="352"/>
                  </a:lnTo>
                  <a:lnTo>
                    <a:pt x="0" y="0"/>
                  </a:lnTo>
                  <a:lnTo>
                    <a:pt x="0" y="708"/>
                  </a:lnTo>
                  <a:close/>
                </a:path>
              </a:pathLst>
            </a:custGeom>
            <a:solidFill>
              <a:schemeClr val="accent4">
                <a:lumMod val="60000"/>
                <a:lumOff val="40000"/>
              </a:schemeClr>
            </a:solidFill>
            <a:ln>
              <a:noFill/>
            </a:ln>
          </p:spPr>
          <p:txBody>
            <a:bodyPr spcFirstLastPara="1" wrap="square" lIns="68569" tIns="34275" rIns="68569" bIns="34275" anchor="t" anchorCtr="0">
              <a:noAutofit/>
            </a:bodyPr>
            <a:lstStyle/>
            <a:p>
              <a:endParaRPr sz="1350" dirty="0">
                <a:solidFill>
                  <a:schemeClr val="dk1"/>
                </a:solidFill>
                <a:latin typeface="Calibri"/>
                <a:ea typeface="Calibri"/>
                <a:cs typeface="Calibri"/>
                <a:sym typeface="Calibri"/>
              </a:endParaRPr>
            </a:p>
          </p:txBody>
        </p:sp>
        <p:sp>
          <p:nvSpPr>
            <p:cNvPr id="145" name="Google Shape;145;p14"/>
            <p:cNvSpPr/>
            <p:nvPr/>
          </p:nvSpPr>
          <p:spPr>
            <a:xfrm>
              <a:off x="3244850" y="4003675"/>
              <a:ext cx="965200" cy="565150"/>
            </a:xfrm>
            <a:custGeom>
              <a:avLst/>
              <a:gdLst/>
              <a:ahLst/>
              <a:cxnLst/>
              <a:rect l="l" t="t" r="r" b="b"/>
              <a:pathLst>
                <a:path w="608" h="356" extrusionOk="0">
                  <a:moveTo>
                    <a:pt x="608" y="356"/>
                  </a:moveTo>
                  <a:lnTo>
                    <a:pt x="608" y="0"/>
                  </a:lnTo>
                  <a:lnTo>
                    <a:pt x="0" y="356"/>
                  </a:lnTo>
                  <a:lnTo>
                    <a:pt x="608" y="356"/>
                  </a:lnTo>
                  <a:close/>
                </a:path>
              </a:pathLst>
            </a:custGeom>
            <a:solidFill>
              <a:schemeClr val="accent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7" name="Title 4">
            <a:extLst>
              <a:ext uri="{FF2B5EF4-FFF2-40B4-BE49-F238E27FC236}">
                <a16:creationId xmlns:a16="http://schemas.microsoft.com/office/drawing/2014/main" id="{9453B57B-12D5-4C40-324E-8AB34232425E}"/>
              </a:ext>
            </a:extLst>
          </p:cNvPr>
          <p:cNvSpPr txBox="1">
            <a:spLocks noGrp="1"/>
          </p:cNvSpPr>
          <p:nvPr>
            <p:ph type="ctrTitle"/>
          </p:nvPr>
        </p:nvSpPr>
        <p:spPr>
          <a:xfrm>
            <a:off x="3692672" y="2334528"/>
            <a:ext cx="4572000" cy="707846"/>
          </a:xfrm>
          <a:prstGeom prst="rect">
            <a:avLst/>
          </a:prstGeom>
          <a:noFill/>
        </p:spPr>
        <p:txBody>
          <a:bodyPr wrap="square" rtlCol="0">
            <a:spAutoFit/>
          </a:bodyPr>
          <a:lstStyle/>
          <a:p>
            <a:pPr algn="l">
              <a:lnSpc>
                <a:spcPct val="80000"/>
              </a:lnSpc>
            </a:pPr>
            <a:r>
              <a:rPr lang="en-ZA" sz="5000" b="0" spc="-80" dirty="0">
                <a:solidFill>
                  <a:schemeClr val="tx1">
                    <a:lumMod val="75000"/>
                    <a:lumOff val="25000"/>
                  </a:schemeClr>
                </a:solidFill>
                <a:latin typeface="Century Gothic" panose="020B0502020202020204" pitchFamily="34" charset="0"/>
              </a:rPr>
              <a:t>THE </a:t>
            </a:r>
            <a:r>
              <a:rPr lang="en-ZA" sz="5000" spc="-80" dirty="0">
                <a:solidFill>
                  <a:schemeClr val="tx1">
                    <a:lumMod val="75000"/>
                    <a:lumOff val="25000"/>
                  </a:schemeClr>
                </a:solidFill>
                <a:latin typeface="Century Gothic" panose="020B0502020202020204" pitchFamily="34" charset="0"/>
              </a:rPr>
              <a:t>BASICS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1E846CB-541E-2C7B-CBA8-31D74EE94798}"/>
              </a:ext>
            </a:extLst>
          </p:cNvPr>
          <p:cNvGrpSpPr/>
          <p:nvPr/>
        </p:nvGrpSpPr>
        <p:grpSpPr>
          <a:xfrm>
            <a:off x="5445084" y="882610"/>
            <a:ext cx="3372363" cy="3851219"/>
            <a:chOff x="5445084" y="882610"/>
            <a:chExt cx="3372363" cy="3851219"/>
          </a:xfrm>
        </p:grpSpPr>
        <p:grpSp>
          <p:nvGrpSpPr>
            <p:cNvPr id="84" name="Group 83">
              <a:extLst>
                <a:ext uri="{FF2B5EF4-FFF2-40B4-BE49-F238E27FC236}">
                  <a16:creationId xmlns:a16="http://schemas.microsoft.com/office/drawing/2014/main" id="{1A287DEC-4416-66A6-C761-68451BBE69EF}"/>
                </a:ext>
              </a:extLst>
            </p:cNvPr>
            <p:cNvGrpSpPr/>
            <p:nvPr/>
          </p:nvGrpSpPr>
          <p:grpSpPr>
            <a:xfrm>
              <a:off x="5445084" y="882610"/>
              <a:ext cx="3372363" cy="3851219"/>
              <a:chOff x="4988973" y="882610"/>
              <a:chExt cx="3372363" cy="3851219"/>
            </a:xfrm>
          </p:grpSpPr>
          <p:sp>
            <p:nvSpPr>
              <p:cNvPr id="13" name="Oval 12">
                <a:extLst>
                  <a:ext uri="{FF2B5EF4-FFF2-40B4-BE49-F238E27FC236}">
                    <a16:creationId xmlns:a16="http://schemas.microsoft.com/office/drawing/2014/main" id="{98F25276-8F39-8480-C58F-258F8A977CC6}"/>
                  </a:ext>
                </a:extLst>
              </p:cNvPr>
              <p:cNvSpPr/>
              <p:nvPr/>
            </p:nvSpPr>
            <p:spPr>
              <a:xfrm>
                <a:off x="6584766" y="1037040"/>
                <a:ext cx="920459" cy="92045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3A5961D5-B538-5FE0-A876-2E6718F28C3D}"/>
                  </a:ext>
                </a:extLst>
              </p:cNvPr>
              <p:cNvGrpSpPr/>
              <p:nvPr/>
            </p:nvGrpSpPr>
            <p:grpSpPr>
              <a:xfrm>
                <a:off x="4988973" y="882610"/>
                <a:ext cx="3372363" cy="3851219"/>
                <a:chOff x="4988973" y="882610"/>
                <a:chExt cx="3372363" cy="3851219"/>
              </a:xfrm>
            </p:grpSpPr>
            <p:grpSp>
              <p:nvGrpSpPr>
                <p:cNvPr id="41" name="Group 40">
                  <a:extLst>
                    <a:ext uri="{FF2B5EF4-FFF2-40B4-BE49-F238E27FC236}">
                      <a16:creationId xmlns:a16="http://schemas.microsoft.com/office/drawing/2014/main" id="{0E20E617-8CA0-F556-A038-DA9F272B3B59}"/>
                    </a:ext>
                  </a:extLst>
                </p:cNvPr>
                <p:cNvGrpSpPr/>
                <p:nvPr/>
              </p:nvGrpSpPr>
              <p:grpSpPr>
                <a:xfrm>
                  <a:off x="4988973" y="882610"/>
                  <a:ext cx="2663610" cy="1216608"/>
                  <a:chOff x="1593768" y="1883381"/>
                  <a:chExt cx="3014192" cy="1376737"/>
                </a:xfrm>
              </p:grpSpPr>
              <p:cxnSp>
                <p:nvCxnSpPr>
                  <p:cNvPr id="49" name="Straight Connector 48">
                    <a:extLst>
                      <a:ext uri="{FF2B5EF4-FFF2-40B4-BE49-F238E27FC236}">
                        <a16:creationId xmlns:a16="http://schemas.microsoft.com/office/drawing/2014/main" id="{E07F81D1-4199-B153-69B0-F59DCB6B098D}"/>
                      </a:ext>
                    </a:extLst>
                  </p:cNvPr>
                  <p:cNvCxnSpPr>
                    <a:cxnSpLocks/>
                  </p:cNvCxnSpPr>
                  <p:nvPr/>
                </p:nvCxnSpPr>
                <p:spPr>
                  <a:xfrm flipH="1">
                    <a:off x="1593768" y="2581214"/>
                    <a:ext cx="1622109" cy="0"/>
                  </a:xfrm>
                  <a:prstGeom prst="line">
                    <a:avLst/>
                  </a:prstGeom>
                  <a:ln w="76200" cap="rnd">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8" name="Arc 47">
                    <a:extLst>
                      <a:ext uri="{FF2B5EF4-FFF2-40B4-BE49-F238E27FC236}">
                        <a16:creationId xmlns:a16="http://schemas.microsoft.com/office/drawing/2014/main" id="{55A1F701-840B-2ED3-37D3-B5BF3D4F1B1E}"/>
                      </a:ext>
                    </a:extLst>
                  </p:cNvPr>
                  <p:cNvSpPr/>
                  <p:nvPr/>
                </p:nvSpPr>
                <p:spPr>
                  <a:xfrm>
                    <a:off x="3231223" y="1883381"/>
                    <a:ext cx="1376737" cy="1376737"/>
                  </a:xfrm>
                  <a:prstGeom prst="arc">
                    <a:avLst>
                      <a:gd name="adj1" fmla="val 13119586"/>
                      <a:gd name="adj2" fmla="val 10752733"/>
                    </a:avLst>
                  </a:prstGeom>
                  <a:ln w="762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Content Placeholder 6">
                  <a:extLst>
                    <a:ext uri="{FF2B5EF4-FFF2-40B4-BE49-F238E27FC236}">
                      <a16:creationId xmlns:a16="http://schemas.microsoft.com/office/drawing/2014/main" id="{DFF48AF3-4074-7457-DF46-D8A17A7C217F}"/>
                    </a:ext>
                  </a:extLst>
                </p:cNvPr>
                <p:cNvSpPr txBox="1">
                  <a:spLocks/>
                </p:cNvSpPr>
                <p:nvPr/>
              </p:nvSpPr>
              <p:spPr>
                <a:xfrm>
                  <a:off x="6330043" y="2180369"/>
                  <a:ext cx="2031293" cy="2553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t>What do I do if </a:t>
                  </a:r>
                  <a:br>
                    <a:rPr lang="en-US" b="1" dirty="0"/>
                  </a:br>
                  <a:r>
                    <a:rPr lang="en-US" b="1" dirty="0"/>
                    <a:t>I have changed </a:t>
                  </a:r>
                  <a:br>
                    <a:rPr lang="en-US" b="1" dirty="0"/>
                  </a:br>
                  <a:r>
                    <a:rPr lang="en-US" b="1" dirty="0"/>
                    <a:t>my address?</a:t>
                  </a:r>
                </a:p>
                <a:p>
                  <a:pPr marL="0" indent="0">
                    <a:lnSpc>
                      <a:spcPct val="90000"/>
                    </a:lnSpc>
                    <a:spcBef>
                      <a:spcPts val="300"/>
                    </a:spcBef>
                    <a:spcAft>
                      <a:spcPts val="300"/>
                    </a:spcAft>
                    <a:buNone/>
                  </a:pPr>
                  <a:r>
                    <a:rPr lang="en-US" sz="1100" dirty="0"/>
                    <a:t>You should complete </a:t>
                  </a:r>
                  <a:br>
                    <a:rPr lang="en-US" sz="1100" dirty="0"/>
                  </a:br>
                  <a:r>
                    <a:rPr lang="en-US" sz="1100" dirty="0"/>
                    <a:t>a Change of Address </a:t>
                  </a:r>
                  <a:br>
                    <a:rPr lang="en-US" sz="1100" dirty="0"/>
                  </a:br>
                  <a:r>
                    <a:rPr lang="en-US" sz="1100" dirty="0"/>
                    <a:t>Form and return it to the registrar, having followed the instructions on the form. If you need assistance with completing the form or are unclear about the requirements, please contact the registrar, who will be </a:t>
                  </a:r>
                  <a:br>
                    <a:rPr lang="en-US" sz="1100" dirty="0"/>
                  </a:br>
                  <a:r>
                    <a:rPr lang="en-US" sz="1100" dirty="0"/>
                    <a:t>able to help you.</a:t>
                  </a:r>
                </a:p>
              </p:txBody>
            </p:sp>
          </p:grpSp>
        </p:grpSp>
        <p:pic>
          <p:nvPicPr>
            <p:cNvPr id="16" name="Graphic 15" descr="House outline">
              <a:extLst>
                <a:ext uri="{FF2B5EF4-FFF2-40B4-BE49-F238E27FC236}">
                  <a16:creationId xmlns:a16="http://schemas.microsoft.com/office/drawing/2014/main" id="{7583A79E-CCB5-74C5-A01B-D54469F0F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6802" y="1130222"/>
              <a:ext cx="680394" cy="680394"/>
            </a:xfrm>
            <a:prstGeom prst="rect">
              <a:avLst/>
            </a:prstGeom>
          </p:spPr>
        </p:pic>
      </p:grpSp>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847168" y="2180369"/>
            <a:ext cx="2802679" cy="2553460"/>
          </a:xfrm>
        </p:spPr>
        <p:txBody>
          <a:bodyPr>
            <a:noAutofit/>
          </a:bodyPr>
          <a:lstStyle/>
          <a:p>
            <a:pPr marL="0" indent="0">
              <a:lnSpc>
                <a:spcPct val="90000"/>
              </a:lnSpc>
              <a:spcBef>
                <a:spcPts val="300"/>
              </a:spcBef>
              <a:spcAft>
                <a:spcPts val="300"/>
              </a:spcAft>
              <a:buNone/>
            </a:pPr>
            <a:r>
              <a:rPr lang="en-US" b="1" dirty="0"/>
              <a:t>How can I confirm the details held about me on the listed company’s share register or the number of shares I hold? </a:t>
            </a:r>
          </a:p>
          <a:p>
            <a:pPr marL="0" indent="0">
              <a:lnSpc>
                <a:spcPct val="90000"/>
              </a:lnSpc>
              <a:spcBef>
                <a:spcPts val="300"/>
              </a:spcBef>
              <a:spcAft>
                <a:spcPts val="300"/>
              </a:spcAft>
              <a:buNone/>
            </a:pPr>
            <a:r>
              <a:rPr lang="en-US" sz="1100" dirty="0"/>
              <a:t>Registrars generally provide the facility for you to check your registration details online or through a call </a:t>
            </a:r>
            <a:r>
              <a:rPr lang="en-US" sz="1100" dirty="0" err="1"/>
              <a:t>centre</a:t>
            </a:r>
            <a:r>
              <a:rPr lang="en-US" sz="1100" dirty="0"/>
              <a:t>. You will need your Shareholder Reference Number for this purpose. </a:t>
            </a:r>
          </a:p>
          <a:p>
            <a:pPr marL="0" indent="0">
              <a:lnSpc>
                <a:spcPct val="90000"/>
              </a:lnSpc>
              <a:spcBef>
                <a:spcPts val="300"/>
              </a:spcBef>
              <a:spcAft>
                <a:spcPts val="300"/>
              </a:spcAft>
              <a:buNone/>
            </a:pPr>
            <a:r>
              <a:rPr lang="en-US" sz="1100" dirty="0"/>
              <a:t>The registrar may ask you security questions to verify that they are speaking to the legitimate owner </a:t>
            </a:r>
            <a:br>
              <a:rPr lang="en-US" sz="1100" dirty="0"/>
            </a:br>
            <a:r>
              <a:rPr lang="en-US" sz="1100" dirty="0"/>
              <a:t>of the shares for your protection.</a:t>
            </a:r>
          </a:p>
        </p:txBody>
      </p:sp>
      <p:grpSp>
        <p:nvGrpSpPr>
          <p:cNvPr id="83" name="Group 82">
            <a:extLst>
              <a:ext uri="{FF2B5EF4-FFF2-40B4-BE49-F238E27FC236}">
                <a16:creationId xmlns:a16="http://schemas.microsoft.com/office/drawing/2014/main" id="{8B0AEA0B-460E-6FCB-7FC9-B0C2407A41FE}"/>
              </a:ext>
            </a:extLst>
          </p:cNvPr>
          <p:cNvGrpSpPr/>
          <p:nvPr/>
        </p:nvGrpSpPr>
        <p:grpSpPr>
          <a:xfrm>
            <a:off x="2744112" y="882610"/>
            <a:ext cx="3582524" cy="3851219"/>
            <a:chOff x="2164403" y="882610"/>
            <a:chExt cx="3582524" cy="3851219"/>
          </a:xfrm>
        </p:grpSpPr>
        <p:grpSp>
          <p:nvGrpSpPr>
            <p:cNvPr id="79" name="Group 78">
              <a:extLst>
                <a:ext uri="{FF2B5EF4-FFF2-40B4-BE49-F238E27FC236}">
                  <a16:creationId xmlns:a16="http://schemas.microsoft.com/office/drawing/2014/main" id="{A604DCA1-882C-D9DE-BE8D-E37501454279}"/>
                </a:ext>
              </a:extLst>
            </p:cNvPr>
            <p:cNvGrpSpPr/>
            <p:nvPr/>
          </p:nvGrpSpPr>
          <p:grpSpPr>
            <a:xfrm>
              <a:off x="2164403" y="882610"/>
              <a:ext cx="3582524" cy="3851219"/>
              <a:chOff x="2164403" y="882610"/>
              <a:chExt cx="3582524" cy="3851219"/>
            </a:xfrm>
          </p:grpSpPr>
          <p:grpSp>
            <p:nvGrpSpPr>
              <p:cNvPr id="51" name="Group 50">
                <a:extLst>
                  <a:ext uri="{FF2B5EF4-FFF2-40B4-BE49-F238E27FC236}">
                    <a16:creationId xmlns:a16="http://schemas.microsoft.com/office/drawing/2014/main" id="{5F3D382D-7637-B62E-5EFD-BE403A0B09D4}"/>
                  </a:ext>
                </a:extLst>
              </p:cNvPr>
              <p:cNvGrpSpPr/>
              <p:nvPr/>
            </p:nvGrpSpPr>
            <p:grpSpPr>
              <a:xfrm>
                <a:off x="2164403" y="882610"/>
                <a:ext cx="2700972" cy="1216608"/>
                <a:chOff x="1551488" y="1883381"/>
                <a:chExt cx="3056472" cy="1376737"/>
              </a:xfrm>
            </p:grpSpPr>
            <p:sp>
              <p:nvSpPr>
                <p:cNvPr id="54" name="Arc 53">
                  <a:extLst>
                    <a:ext uri="{FF2B5EF4-FFF2-40B4-BE49-F238E27FC236}">
                      <a16:creationId xmlns:a16="http://schemas.microsoft.com/office/drawing/2014/main" id="{67B6DA69-6B03-BB97-0E5D-AAF94C4FAF10}"/>
                    </a:ext>
                  </a:extLst>
                </p:cNvPr>
                <p:cNvSpPr/>
                <p:nvPr/>
              </p:nvSpPr>
              <p:spPr>
                <a:xfrm>
                  <a:off x="3231223" y="1883381"/>
                  <a:ext cx="1376737" cy="1376737"/>
                </a:xfrm>
                <a:prstGeom prst="arc">
                  <a:avLst>
                    <a:gd name="adj1" fmla="val 13119586"/>
                    <a:gd name="adj2" fmla="val 10752733"/>
                  </a:avLst>
                </a:prstGeom>
                <a:ln w="762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CCAA37D-8FB8-2B00-72DD-3679ED074F1E}"/>
                    </a:ext>
                  </a:extLst>
                </p:cNvPr>
                <p:cNvCxnSpPr>
                  <a:cxnSpLocks/>
                </p:cNvCxnSpPr>
                <p:nvPr/>
              </p:nvCxnSpPr>
              <p:spPr>
                <a:xfrm flipH="1">
                  <a:off x="1551488" y="2581214"/>
                  <a:ext cx="1664389" cy="0"/>
                </a:xfrm>
                <a:prstGeom prst="line">
                  <a:avLst/>
                </a:prstGeom>
                <a:ln w="76200" cap="rnd">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6" name="Content Placeholder 6">
                <a:extLst>
                  <a:ext uri="{FF2B5EF4-FFF2-40B4-BE49-F238E27FC236}">
                    <a16:creationId xmlns:a16="http://schemas.microsoft.com/office/drawing/2014/main" id="{3DC1BDB0-E65F-C5B0-E75B-3D86113DDCDA}"/>
                  </a:ext>
                </a:extLst>
              </p:cNvPr>
              <p:cNvSpPr txBox="1">
                <a:spLocks/>
              </p:cNvSpPr>
              <p:nvPr/>
            </p:nvSpPr>
            <p:spPr>
              <a:xfrm>
                <a:off x="3542835" y="2180369"/>
                <a:ext cx="2204092" cy="2553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t>Where can I find </a:t>
                </a:r>
                <a:br>
                  <a:rPr lang="en-US" b="1" dirty="0"/>
                </a:br>
                <a:r>
                  <a:rPr lang="en-US" b="1" dirty="0"/>
                  <a:t>my Shareholder Reference Number?</a:t>
                </a:r>
              </a:p>
              <a:p>
                <a:pPr marL="0" indent="0">
                  <a:lnSpc>
                    <a:spcPct val="90000"/>
                  </a:lnSpc>
                  <a:spcBef>
                    <a:spcPts val="300"/>
                  </a:spcBef>
                  <a:spcAft>
                    <a:spcPts val="300"/>
                  </a:spcAft>
                  <a:buNone/>
                </a:pPr>
                <a:r>
                  <a:rPr lang="en-US" sz="1100" dirty="0"/>
                  <a:t>You can find your Shareholder Reference Number on the payment advice notice or tax voucher accompanying your last dividend payment or notification. </a:t>
                </a:r>
              </a:p>
              <a:p>
                <a:pPr marL="0" indent="0">
                  <a:lnSpc>
                    <a:spcPct val="90000"/>
                  </a:lnSpc>
                  <a:spcBef>
                    <a:spcPts val="300"/>
                  </a:spcBef>
                  <a:spcAft>
                    <a:spcPts val="300"/>
                  </a:spcAft>
                  <a:buNone/>
                </a:pPr>
                <a:r>
                  <a:rPr lang="en-US" sz="1100" dirty="0"/>
                  <a:t>The number is also on forms of proxy for Annual General Meetings and Extraordinary General Meetings.</a:t>
                </a:r>
              </a:p>
            </p:txBody>
          </p:sp>
        </p:grpSp>
        <p:grpSp>
          <p:nvGrpSpPr>
            <p:cNvPr id="34" name="Group 33">
              <a:extLst>
                <a:ext uri="{FF2B5EF4-FFF2-40B4-BE49-F238E27FC236}">
                  <a16:creationId xmlns:a16="http://schemas.microsoft.com/office/drawing/2014/main" id="{9F6885E9-A2D2-354C-49C3-B7E7DFE7BF03}"/>
                </a:ext>
              </a:extLst>
            </p:cNvPr>
            <p:cNvGrpSpPr/>
            <p:nvPr/>
          </p:nvGrpSpPr>
          <p:grpSpPr>
            <a:xfrm>
              <a:off x="3796454" y="1031623"/>
              <a:ext cx="920447" cy="920447"/>
              <a:chOff x="499471" y="1397414"/>
              <a:chExt cx="389357" cy="389357"/>
            </a:xfrm>
          </p:grpSpPr>
          <p:sp>
            <p:nvSpPr>
              <p:cNvPr id="35" name="Oval 34">
                <a:extLst>
                  <a:ext uri="{FF2B5EF4-FFF2-40B4-BE49-F238E27FC236}">
                    <a16:creationId xmlns:a16="http://schemas.microsoft.com/office/drawing/2014/main" id="{9EF19F00-AA75-7D18-DD62-028528F653BD}"/>
                  </a:ext>
                </a:extLst>
              </p:cNvPr>
              <p:cNvSpPr/>
              <p:nvPr/>
            </p:nvSpPr>
            <p:spPr>
              <a:xfrm>
                <a:off x="499471" y="1397414"/>
                <a:ext cx="389357" cy="3893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4">
                <a:extLst>
                  <a:ext uri="{FF2B5EF4-FFF2-40B4-BE49-F238E27FC236}">
                    <a16:creationId xmlns:a16="http://schemas.microsoft.com/office/drawing/2014/main" id="{2135688D-DB71-8126-B376-ABC0ACA6646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7708" y="1435093"/>
                <a:ext cx="318586" cy="318586"/>
              </a:xfrm>
              <a:prstGeom prst="rect">
                <a:avLst/>
              </a:prstGeom>
            </p:spPr>
          </p:pic>
        </p:grpSp>
      </p:grpSp>
      <p:grpSp>
        <p:nvGrpSpPr>
          <p:cNvPr id="78" name="Group 77">
            <a:extLst>
              <a:ext uri="{FF2B5EF4-FFF2-40B4-BE49-F238E27FC236}">
                <a16:creationId xmlns:a16="http://schemas.microsoft.com/office/drawing/2014/main" id="{CAEF90DD-2085-98C9-6FFE-FE74BE261888}"/>
              </a:ext>
            </a:extLst>
          </p:cNvPr>
          <p:cNvGrpSpPr/>
          <p:nvPr/>
        </p:nvGrpSpPr>
        <p:grpSpPr>
          <a:xfrm>
            <a:off x="0" y="882610"/>
            <a:ext cx="2164403" cy="1216608"/>
            <a:chOff x="0" y="882610"/>
            <a:chExt cx="2164403" cy="1216608"/>
          </a:xfrm>
        </p:grpSpPr>
        <p:grpSp>
          <p:nvGrpSpPr>
            <p:cNvPr id="38" name="Group 37">
              <a:extLst>
                <a:ext uri="{FF2B5EF4-FFF2-40B4-BE49-F238E27FC236}">
                  <a16:creationId xmlns:a16="http://schemas.microsoft.com/office/drawing/2014/main" id="{8D4D7F6D-AB1D-6F45-36C3-E454E4ADCFEF}"/>
                </a:ext>
              </a:extLst>
            </p:cNvPr>
            <p:cNvGrpSpPr/>
            <p:nvPr/>
          </p:nvGrpSpPr>
          <p:grpSpPr>
            <a:xfrm>
              <a:off x="1097211" y="1031611"/>
              <a:ext cx="920459" cy="920459"/>
              <a:chOff x="876717" y="1031611"/>
              <a:chExt cx="920459" cy="920459"/>
            </a:xfrm>
          </p:grpSpPr>
          <p:sp>
            <p:nvSpPr>
              <p:cNvPr id="32" name="Oval 31">
                <a:extLst>
                  <a:ext uri="{FF2B5EF4-FFF2-40B4-BE49-F238E27FC236}">
                    <a16:creationId xmlns:a16="http://schemas.microsoft.com/office/drawing/2014/main" id="{343A091B-ACF2-8D5E-1AD6-EF4C9F8ED2CC}"/>
                  </a:ext>
                </a:extLst>
              </p:cNvPr>
              <p:cNvSpPr/>
              <p:nvPr/>
            </p:nvSpPr>
            <p:spPr>
              <a:xfrm>
                <a:off x="876717" y="1031611"/>
                <a:ext cx="920459" cy="92045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38">
                <a:extLst>
                  <a:ext uri="{FF2B5EF4-FFF2-40B4-BE49-F238E27FC236}">
                    <a16:creationId xmlns:a16="http://schemas.microsoft.com/office/drawing/2014/main" id="{0DAE69DE-D8AD-F0B3-0B73-E1A5ADB2813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42977" y="1068300"/>
                <a:ext cx="771524" cy="771524"/>
              </a:xfrm>
              <a:prstGeom prst="rect">
                <a:avLst/>
              </a:prstGeom>
            </p:spPr>
          </p:pic>
        </p:grpSp>
        <p:grpSp>
          <p:nvGrpSpPr>
            <p:cNvPr id="56" name="Group 55">
              <a:extLst>
                <a:ext uri="{FF2B5EF4-FFF2-40B4-BE49-F238E27FC236}">
                  <a16:creationId xmlns:a16="http://schemas.microsoft.com/office/drawing/2014/main" id="{460353DC-EA77-6F1D-B29A-6977CA722811}"/>
                </a:ext>
              </a:extLst>
            </p:cNvPr>
            <p:cNvGrpSpPr/>
            <p:nvPr/>
          </p:nvGrpSpPr>
          <p:grpSpPr>
            <a:xfrm>
              <a:off x="0" y="882610"/>
              <a:ext cx="2164403" cy="1216608"/>
              <a:chOff x="-406649" y="2052814"/>
              <a:chExt cx="2164403" cy="1216608"/>
            </a:xfrm>
          </p:grpSpPr>
          <p:sp>
            <p:nvSpPr>
              <p:cNvPr id="58" name="Arc 57">
                <a:extLst>
                  <a:ext uri="{FF2B5EF4-FFF2-40B4-BE49-F238E27FC236}">
                    <a16:creationId xmlns:a16="http://schemas.microsoft.com/office/drawing/2014/main" id="{702675D7-7F15-703B-61B9-02C965CC6376}"/>
                  </a:ext>
                </a:extLst>
              </p:cNvPr>
              <p:cNvSpPr/>
              <p:nvPr/>
            </p:nvSpPr>
            <p:spPr>
              <a:xfrm>
                <a:off x="541146" y="2052814"/>
                <a:ext cx="1216608" cy="1216608"/>
              </a:xfrm>
              <a:prstGeom prst="arc">
                <a:avLst>
                  <a:gd name="adj1" fmla="val 13119586"/>
                  <a:gd name="adj2" fmla="val 10752733"/>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321F0944-98AD-BE26-7FFF-2C0A32284875}"/>
                  </a:ext>
                </a:extLst>
              </p:cNvPr>
              <p:cNvCxnSpPr>
                <a:cxnSpLocks/>
                <a:stCxn id="58" idx="2"/>
              </p:cNvCxnSpPr>
              <p:nvPr/>
            </p:nvCxnSpPr>
            <p:spPr>
              <a:xfrm flipH="1">
                <a:off x="-406649" y="2669482"/>
                <a:ext cx="947852" cy="0"/>
              </a:xfrm>
              <a:prstGeom prst="line">
                <a:avLst/>
              </a:prstGeom>
              <a:ln w="76200" cap="rnd">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cxnSp>
        <p:nvCxnSpPr>
          <p:cNvPr id="85" name="Straight Connector 84">
            <a:extLst>
              <a:ext uri="{FF2B5EF4-FFF2-40B4-BE49-F238E27FC236}">
                <a16:creationId xmlns:a16="http://schemas.microsoft.com/office/drawing/2014/main" id="{99DCFEAA-C612-B93A-1964-B11A21AA6B9A}"/>
              </a:ext>
            </a:extLst>
          </p:cNvPr>
          <p:cNvCxnSpPr>
            <a:cxnSpLocks/>
          </p:cNvCxnSpPr>
          <p:nvPr/>
        </p:nvCxnSpPr>
        <p:spPr>
          <a:xfrm>
            <a:off x="3893455" y="2248230"/>
            <a:ext cx="0" cy="2446797"/>
          </a:xfrm>
          <a:prstGeom prst="line">
            <a:avLst/>
          </a:prstGeom>
          <a:ln w="63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0D197A9-7FA8-5D68-641A-06676EA864F6}"/>
              </a:ext>
            </a:extLst>
          </p:cNvPr>
          <p:cNvCxnSpPr>
            <a:cxnSpLocks/>
          </p:cNvCxnSpPr>
          <p:nvPr/>
        </p:nvCxnSpPr>
        <p:spPr>
          <a:xfrm>
            <a:off x="6540347" y="2248230"/>
            <a:ext cx="0" cy="2446797"/>
          </a:xfrm>
          <a:prstGeom prst="line">
            <a:avLst/>
          </a:prstGeom>
          <a:ln w="63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61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30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0-#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5000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1+#ppt_w/2"/>
                                          </p:val>
                                        </p:tav>
                                        <p:tav tm="100000">
                                          <p:val>
                                            <p:strVal val="#ppt_x"/>
                                          </p:val>
                                        </p:tav>
                                      </p:tavLst>
                                    </p:anim>
                                    <p:anim calcmode="lin" valueType="num">
                                      <p:cBhvr additive="base">
                                        <p:cTn id="18" dur="500" fill="hold"/>
                                        <p:tgtEl>
                                          <p:spTgt spid="8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decel="5000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62507-4ACA-7BCB-0F38-2074E33CA246}"/>
              </a:ext>
            </a:extLst>
          </p:cNvPr>
          <p:cNvSpPr/>
          <p:nvPr/>
        </p:nvSpPr>
        <p:spPr>
          <a:xfrm>
            <a:off x="0" y="2418365"/>
            <a:ext cx="9144000" cy="16625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5F6A17-466F-B1BB-2E74-E6915E725F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8668"/>
            <a:ext cx="9144000" cy="1996195"/>
          </a:xfrm>
          <a:prstGeom prst="rect">
            <a:avLst/>
          </a:prstGeom>
        </p:spPr>
      </p:pic>
      <p:sp>
        <p:nvSpPr>
          <p:cNvPr id="8" name="Title 7">
            <a:extLst>
              <a:ext uri="{FF2B5EF4-FFF2-40B4-BE49-F238E27FC236}">
                <a16:creationId xmlns:a16="http://schemas.microsoft.com/office/drawing/2014/main" id="{F887D534-0FDB-FF45-8867-4EFA0D30FE26}"/>
              </a:ext>
            </a:extLst>
          </p:cNvPr>
          <p:cNvSpPr txBox="1">
            <a:spLocks/>
          </p:cNvSpPr>
          <p:nvPr/>
        </p:nvSpPr>
        <p:spPr>
          <a:xfrm>
            <a:off x="457200" y="2778246"/>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3000" dirty="0"/>
              <a:t>What do I do if I</a:t>
            </a:r>
          </a:p>
          <a:p>
            <a:pPr algn="ctr"/>
            <a:r>
              <a:rPr lang="en-US" sz="3000" dirty="0"/>
              <a:t>have changed my name?</a:t>
            </a:r>
          </a:p>
        </p:txBody>
      </p:sp>
      <p:sp>
        <p:nvSpPr>
          <p:cNvPr id="14" name="Content Placeholder 6">
            <a:extLst>
              <a:ext uri="{FF2B5EF4-FFF2-40B4-BE49-F238E27FC236}">
                <a16:creationId xmlns:a16="http://schemas.microsoft.com/office/drawing/2014/main" id="{53C9DEC0-AF50-E945-F399-0D2E3D6220C3}"/>
              </a:ext>
            </a:extLst>
          </p:cNvPr>
          <p:cNvSpPr txBox="1">
            <a:spLocks/>
          </p:cNvSpPr>
          <p:nvPr/>
        </p:nvSpPr>
        <p:spPr>
          <a:xfrm>
            <a:off x="563707" y="3766489"/>
            <a:ext cx="8016586"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tx1">
                    <a:lumMod val="75000"/>
                    <a:lumOff val="25000"/>
                  </a:schemeClr>
                </a:solidFill>
              </a:rPr>
              <a:t>You need to contact the registrar, who will tell you what information and documents</a:t>
            </a:r>
            <a:endParaRPr lang="en-US" sz="1400"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D86D357A-F3E1-C6A7-CB12-620F441EB11E}"/>
              </a:ext>
            </a:extLst>
          </p:cNvPr>
          <p:cNvSpPr txBox="1"/>
          <p:nvPr/>
        </p:nvSpPr>
        <p:spPr>
          <a:xfrm>
            <a:off x="2687547" y="4086709"/>
            <a:ext cx="3768906" cy="377456"/>
          </a:xfrm>
          <a:prstGeom prst="rect">
            <a:avLst/>
          </a:prstGeom>
          <a:solidFill>
            <a:schemeClr val="accent3"/>
          </a:solidFill>
        </p:spPr>
        <p:txBody>
          <a:bodyPr wrap="none" rtlCol="0" anchor="ctr">
            <a:noAutofit/>
          </a:bodyPr>
          <a:lstStyle/>
          <a:p>
            <a:pPr algn="ctr"/>
            <a:r>
              <a:rPr lang="en-US" sz="1400" b="1" dirty="0">
                <a:solidFill>
                  <a:schemeClr val="bg1"/>
                </a:solidFill>
              </a:rPr>
              <a:t>they need in order to effect the change.</a:t>
            </a:r>
            <a:endParaRPr lang="en-ZA" sz="1400" b="1" dirty="0">
              <a:solidFill>
                <a:schemeClr val="bg1"/>
              </a:solidFill>
            </a:endParaRPr>
          </a:p>
        </p:txBody>
      </p:sp>
      <p:grpSp>
        <p:nvGrpSpPr>
          <p:cNvPr id="16" name="Group 15">
            <a:extLst>
              <a:ext uri="{FF2B5EF4-FFF2-40B4-BE49-F238E27FC236}">
                <a16:creationId xmlns:a16="http://schemas.microsoft.com/office/drawing/2014/main" id="{449A94AE-3CE6-A20D-9437-786C45AB990A}"/>
              </a:ext>
            </a:extLst>
          </p:cNvPr>
          <p:cNvGrpSpPr/>
          <p:nvPr/>
        </p:nvGrpSpPr>
        <p:grpSpPr>
          <a:xfrm>
            <a:off x="0" y="-20848"/>
            <a:ext cx="9144000" cy="514861"/>
            <a:chOff x="0" y="-20848"/>
            <a:chExt cx="9144000" cy="514861"/>
          </a:xfrm>
        </p:grpSpPr>
        <p:sp>
          <p:nvSpPr>
            <p:cNvPr id="17" name="Rectangle 16">
              <a:extLst>
                <a:ext uri="{FF2B5EF4-FFF2-40B4-BE49-F238E27FC236}">
                  <a16:creationId xmlns:a16="http://schemas.microsoft.com/office/drawing/2014/main" id="{356C0E01-951D-536D-F159-122FF8381457}"/>
                </a:ext>
              </a:extLst>
            </p:cNvPr>
            <p:cNvSpPr/>
            <p:nvPr userDrawn="1"/>
          </p:nvSpPr>
          <p:spPr>
            <a:xfrm>
              <a:off x="0" y="-18051"/>
              <a:ext cx="9144000" cy="512064"/>
            </a:xfrm>
            <a:prstGeom prst="rect">
              <a:avLst/>
            </a:prstGeom>
            <a:solidFill>
              <a:srgbClr val="6F7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Background pattern&#10;&#10;Description automatically generated">
              <a:extLst>
                <a:ext uri="{FF2B5EF4-FFF2-40B4-BE49-F238E27FC236}">
                  <a16:creationId xmlns:a16="http://schemas.microsoft.com/office/drawing/2014/main" id="{BFD4ABBD-8F49-A90D-EEEA-73FC888E0C16}"/>
                </a:ext>
              </a:extLst>
            </p:cNvPr>
            <p:cNvPicPr>
              <a:picLocks noChangeAspect="1"/>
            </p:cNvPicPr>
            <p:nvPr userDrawn="1"/>
          </p:nvPicPr>
          <p:blipFill rotWithShape="1">
            <a:blip r:embed="rId4" cstate="screen">
              <a:alphaModFix amt="18000"/>
              <a:extLst>
                <a:ext uri="{28A0092B-C50C-407E-A947-70E740481C1C}">
                  <a14:useLocalDpi xmlns:a14="http://schemas.microsoft.com/office/drawing/2010/main"/>
                </a:ext>
              </a:extLst>
            </a:blip>
            <a:srcRect l="1" t="30797" r="-22243" b="60820"/>
            <a:stretch/>
          </p:blipFill>
          <p:spPr>
            <a:xfrm rot="10800000">
              <a:off x="4421436" y="-20848"/>
              <a:ext cx="4722564" cy="51206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C005A0C8-C5E0-9862-B749-F37AE967A6F0}"/>
                </a:ext>
              </a:extLst>
            </p:cNvPr>
            <p:cNvPicPr>
              <a:picLocks noChangeAspect="1"/>
            </p:cNvPicPr>
            <p:nvPr userDrawn="1"/>
          </p:nvPicPr>
          <p:blipFill>
            <a:blip r:embed="rId5"/>
            <a:stretch>
              <a:fillRect/>
            </a:stretch>
          </p:blipFill>
          <p:spPr>
            <a:xfrm>
              <a:off x="8173352" y="78304"/>
              <a:ext cx="513448" cy="344010"/>
            </a:xfrm>
            <a:prstGeom prst="rect">
              <a:avLst/>
            </a:prstGeom>
          </p:spPr>
        </p:pic>
      </p:grpSp>
      <p:cxnSp>
        <p:nvCxnSpPr>
          <p:cNvPr id="5" name="Straight Connector 4">
            <a:extLst>
              <a:ext uri="{FF2B5EF4-FFF2-40B4-BE49-F238E27FC236}">
                <a16:creationId xmlns:a16="http://schemas.microsoft.com/office/drawing/2014/main" id="{846030A3-5B2A-A249-37BF-69486B91635F}"/>
              </a:ext>
            </a:extLst>
          </p:cNvPr>
          <p:cNvCxnSpPr/>
          <p:nvPr/>
        </p:nvCxnSpPr>
        <p:spPr>
          <a:xfrm>
            <a:off x="0" y="510267"/>
            <a:ext cx="9211733"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74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uiExpand="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698D6E-C6D7-8430-99A5-43A3C68CEF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91"/>
            <a:ext cx="3480309" cy="5204491"/>
          </a:xfrm>
          <a:prstGeom prst="rect">
            <a:avLst/>
          </a:prstGeom>
        </p:spPr>
      </p:pic>
      <p:sp>
        <p:nvSpPr>
          <p:cNvPr id="14" name="Rectangle 13">
            <a:extLst>
              <a:ext uri="{FF2B5EF4-FFF2-40B4-BE49-F238E27FC236}">
                <a16:creationId xmlns:a16="http://schemas.microsoft.com/office/drawing/2014/main" id="{D5D49999-618A-394A-8B3D-35ACC4610649}"/>
              </a:ext>
            </a:extLst>
          </p:cNvPr>
          <p:cNvSpPr/>
          <p:nvPr/>
        </p:nvSpPr>
        <p:spPr>
          <a:xfrm>
            <a:off x="3480533" y="-31936"/>
            <a:ext cx="71436" cy="5175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5000745" y="2361574"/>
            <a:ext cx="3386298" cy="2553460"/>
          </a:xfrm>
        </p:spPr>
        <p:txBody>
          <a:bodyPr>
            <a:noAutofit/>
          </a:bodyPr>
          <a:lstStyle/>
          <a:p>
            <a:pPr marL="198900" indent="-198900">
              <a:lnSpc>
                <a:spcPct val="90000"/>
              </a:lnSpc>
              <a:spcBef>
                <a:spcPts val="300"/>
              </a:spcBef>
              <a:spcAft>
                <a:spcPts val="300"/>
              </a:spcAft>
            </a:pPr>
            <a:r>
              <a:rPr lang="en-US" sz="1200" dirty="0"/>
              <a:t>You should notify the registrars as </a:t>
            </a:r>
            <a:br>
              <a:rPr lang="en-US" sz="1200" dirty="0"/>
            </a:br>
            <a:r>
              <a:rPr lang="en-US" sz="1200" dirty="0"/>
              <a:t>soon as possible, either in writing or </a:t>
            </a:r>
            <a:br>
              <a:rPr lang="en-US" sz="1200" dirty="0"/>
            </a:br>
            <a:r>
              <a:rPr lang="en-US" sz="1200" dirty="0"/>
              <a:t>by telephone, so that a restriction </a:t>
            </a:r>
            <a:br>
              <a:rPr lang="en-US" sz="1200" dirty="0"/>
            </a:br>
            <a:r>
              <a:rPr lang="en-US" sz="1200" dirty="0"/>
              <a:t>can be placed on the holding in </a:t>
            </a:r>
            <a:br>
              <a:rPr lang="en-US" sz="1200" dirty="0"/>
            </a:br>
            <a:r>
              <a:rPr lang="en-US" sz="1200" dirty="0"/>
              <a:t>case anyone attempts to use your certificate fraudulently. </a:t>
            </a:r>
          </a:p>
          <a:p>
            <a:pPr marL="198900" indent="-198900">
              <a:lnSpc>
                <a:spcPct val="90000"/>
              </a:lnSpc>
              <a:spcBef>
                <a:spcPts val="300"/>
              </a:spcBef>
              <a:spcAft>
                <a:spcPts val="300"/>
              </a:spcAft>
            </a:pPr>
            <a:r>
              <a:rPr lang="en-US" sz="1200" dirty="0"/>
              <a:t>You will then be sent a letter of indemnity, which must be completed and returned to the registrars, so that a replacement certificate can be issued. </a:t>
            </a:r>
          </a:p>
          <a:p>
            <a:pPr marL="198900" indent="-198900">
              <a:lnSpc>
                <a:spcPct val="90000"/>
              </a:lnSpc>
              <a:spcBef>
                <a:spcPts val="300"/>
              </a:spcBef>
              <a:spcAft>
                <a:spcPts val="300"/>
              </a:spcAft>
            </a:pPr>
            <a:r>
              <a:rPr lang="en-US" sz="1200" dirty="0"/>
              <a:t>A fee will be payable for this to cover the administration costs involved.</a:t>
            </a:r>
          </a:p>
        </p:txBody>
      </p:sp>
      <p:sp>
        <p:nvSpPr>
          <p:cNvPr id="45" name="Title 7">
            <a:extLst>
              <a:ext uri="{FF2B5EF4-FFF2-40B4-BE49-F238E27FC236}">
                <a16:creationId xmlns:a16="http://schemas.microsoft.com/office/drawing/2014/main" id="{0A005792-12B5-B6BC-6F9C-EE324449D87D}"/>
              </a:ext>
            </a:extLst>
          </p:cNvPr>
          <p:cNvSpPr txBox="1">
            <a:spLocks/>
          </p:cNvSpPr>
          <p:nvPr/>
        </p:nvSpPr>
        <p:spPr>
          <a:xfrm>
            <a:off x="3859526" y="845003"/>
            <a:ext cx="4650629"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r>
              <a:rPr lang="en-US" sz="3000" dirty="0"/>
              <a:t>My share certificate </a:t>
            </a:r>
            <a:br>
              <a:rPr lang="en-US" sz="3000" dirty="0"/>
            </a:br>
            <a:r>
              <a:rPr lang="en-US" sz="3000" dirty="0"/>
              <a:t>has been lost or stolen. </a:t>
            </a:r>
            <a:br>
              <a:rPr lang="en-US" sz="3000" dirty="0"/>
            </a:br>
            <a:r>
              <a:rPr lang="en-US" sz="3000" dirty="0"/>
              <a:t>What should I do?</a:t>
            </a:r>
          </a:p>
        </p:txBody>
      </p:sp>
      <p:grpSp>
        <p:nvGrpSpPr>
          <p:cNvPr id="12" name="Group 11">
            <a:extLst>
              <a:ext uri="{FF2B5EF4-FFF2-40B4-BE49-F238E27FC236}">
                <a16:creationId xmlns:a16="http://schemas.microsoft.com/office/drawing/2014/main" id="{F032EA64-2443-9385-7217-17B16BD148C9}"/>
              </a:ext>
            </a:extLst>
          </p:cNvPr>
          <p:cNvGrpSpPr/>
          <p:nvPr/>
        </p:nvGrpSpPr>
        <p:grpSpPr>
          <a:xfrm>
            <a:off x="3806771" y="2359430"/>
            <a:ext cx="1144278" cy="1144278"/>
            <a:chOff x="3806771" y="2359430"/>
            <a:chExt cx="1144278" cy="1144278"/>
          </a:xfrm>
        </p:grpSpPr>
        <p:grpSp>
          <p:nvGrpSpPr>
            <p:cNvPr id="52" name="Group 51">
              <a:extLst>
                <a:ext uri="{FF2B5EF4-FFF2-40B4-BE49-F238E27FC236}">
                  <a16:creationId xmlns:a16="http://schemas.microsoft.com/office/drawing/2014/main" id="{531EB1D9-C301-23C3-2A85-75D4341F095B}"/>
                </a:ext>
              </a:extLst>
            </p:cNvPr>
            <p:cNvGrpSpPr/>
            <p:nvPr/>
          </p:nvGrpSpPr>
          <p:grpSpPr>
            <a:xfrm>
              <a:off x="3806771" y="2359430"/>
              <a:ext cx="1144278" cy="1144278"/>
              <a:chOff x="3806771" y="1762391"/>
              <a:chExt cx="1144278" cy="1144278"/>
            </a:xfrm>
          </p:grpSpPr>
          <p:sp>
            <p:nvSpPr>
              <p:cNvPr id="51" name="Oval 50">
                <a:extLst>
                  <a:ext uri="{FF2B5EF4-FFF2-40B4-BE49-F238E27FC236}">
                    <a16:creationId xmlns:a16="http://schemas.microsoft.com/office/drawing/2014/main" id="{2B121BDA-CC53-6FD5-2385-2DEB3EFCA758}"/>
                  </a:ext>
                </a:extLst>
              </p:cNvPr>
              <p:cNvSpPr/>
              <p:nvPr/>
            </p:nvSpPr>
            <p:spPr>
              <a:xfrm>
                <a:off x="3806771" y="1762391"/>
                <a:ext cx="1144278" cy="1144278"/>
              </a:xfrm>
              <a:prstGeom prst="ellipse">
                <a:avLst/>
              </a:pr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2C95066-838C-78EE-085D-748E25639840}"/>
                  </a:ext>
                </a:extLst>
              </p:cNvPr>
              <p:cNvSpPr/>
              <p:nvPr/>
            </p:nvSpPr>
            <p:spPr>
              <a:xfrm>
                <a:off x="3917989" y="1873202"/>
                <a:ext cx="920459" cy="92045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316">
              <a:extLst>
                <a:ext uri="{FF2B5EF4-FFF2-40B4-BE49-F238E27FC236}">
                  <a16:creationId xmlns:a16="http://schemas.microsoft.com/office/drawing/2014/main" id="{C16CFCAA-28BE-37C9-2A20-A78B674D3A6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97203" y="2627661"/>
              <a:ext cx="583826" cy="583826"/>
            </a:xfrm>
            <a:prstGeom prst="rect">
              <a:avLst/>
            </a:prstGeom>
          </p:spPr>
        </p:pic>
      </p:grpSp>
    </p:spTree>
    <p:extLst>
      <p:ext uri="{BB962C8B-B14F-4D97-AF65-F5344CB8AC3E}">
        <p14:creationId xmlns:p14="http://schemas.microsoft.com/office/powerpoint/2010/main" val="342214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7AA443F-E101-3AD1-18AE-FD534F15F70F}"/>
              </a:ext>
            </a:extLst>
          </p:cNvPr>
          <p:cNvGrpSpPr/>
          <p:nvPr/>
        </p:nvGrpSpPr>
        <p:grpSpPr>
          <a:xfrm>
            <a:off x="-228848" y="734265"/>
            <a:ext cx="5213262" cy="2431800"/>
            <a:chOff x="-383841" y="864854"/>
            <a:chExt cx="5213262" cy="2431800"/>
          </a:xfrm>
        </p:grpSpPr>
        <p:cxnSp>
          <p:nvCxnSpPr>
            <p:cNvPr id="24" name="Straight Connector 23">
              <a:extLst>
                <a:ext uri="{FF2B5EF4-FFF2-40B4-BE49-F238E27FC236}">
                  <a16:creationId xmlns:a16="http://schemas.microsoft.com/office/drawing/2014/main" id="{AE0843E1-5382-C50C-1D7D-7C4732EB7699}"/>
                </a:ext>
              </a:extLst>
            </p:cNvPr>
            <p:cNvCxnSpPr>
              <a:cxnSpLocks/>
            </p:cNvCxnSpPr>
            <p:nvPr/>
          </p:nvCxnSpPr>
          <p:spPr>
            <a:xfrm flipV="1">
              <a:off x="689356" y="864854"/>
              <a:ext cx="0" cy="1341748"/>
            </a:xfrm>
            <a:prstGeom prst="line">
              <a:avLst/>
            </a:prstGeom>
            <a:ln w="12700">
              <a:solidFill>
                <a:schemeClr val="accent4"/>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2" name="Pentagon 1">
              <a:extLst>
                <a:ext uri="{FF2B5EF4-FFF2-40B4-BE49-F238E27FC236}">
                  <a16:creationId xmlns:a16="http://schemas.microsoft.com/office/drawing/2014/main" id="{D5E59A60-7A51-D7CE-9AC8-0156D9842236}"/>
                </a:ext>
              </a:extLst>
            </p:cNvPr>
            <p:cNvSpPr/>
            <p:nvPr/>
          </p:nvSpPr>
          <p:spPr>
            <a:xfrm>
              <a:off x="-383841" y="2017810"/>
              <a:ext cx="4475507" cy="1278844"/>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6">
              <a:extLst>
                <a:ext uri="{FF2B5EF4-FFF2-40B4-BE49-F238E27FC236}">
                  <a16:creationId xmlns:a16="http://schemas.microsoft.com/office/drawing/2014/main" id="{E0D2F3C5-F363-C10D-7DA6-AF29A39A9FD4}"/>
                </a:ext>
              </a:extLst>
            </p:cNvPr>
            <p:cNvSpPr txBox="1">
              <a:spLocks/>
            </p:cNvSpPr>
            <p:nvPr/>
          </p:nvSpPr>
          <p:spPr>
            <a:xfrm>
              <a:off x="976010" y="2319737"/>
              <a:ext cx="2198445" cy="71022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solidFill>
                    <a:schemeClr val="bg1"/>
                  </a:solidFill>
                </a:rPr>
                <a:t>My partner, or relative, has passed away. What should I do about their shareholding?</a:t>
              </a:r>
              <a:endParaRPr lang="en-US" sz="1100" dirty="0">
                <a:solidFill>
                  <a:schemeClr val="bg1"/>
                </a:solidFill>
              </a:endParaRPr>
            </a:p>
          </p:txBody>
        </p:sp>
        <p:grpSp>
          <p:nvGrpSpPr>
            <p:cNvPr id="25" name="Group 24">
              <a:extLst>
                <a:ext uri="{FF2B5EF4-FFF2-40B4-BE49-F238E27FC236}">
                  <a16:creationId xmlns:a16="http://schemas.microsoft.com/office/drawing/2014/main" id="{B8F70D1F-213B-3352-7590-53B9A9E29FF9}"/>
                </a:ext>
              </a:extLst>
            </p:cNvPr>
            <p:cNvGrpSpPr/>
            <p:nvPr/>
          </p:nvGrpSpPr>
          <p:grpSpPr>
            <a:xfrm>
              <a:off x="419307" y="2386089"/>
              <a:ext cx="540099" cy="540099"/>
              <a:chOff x="-1669901" y="2500486"/>
              <a:chExt cx="920458" cy="920458"/>
            </a:xfrm>
          </p:grpSpPr>
          <p:sp>
            <p:nvSpPr>
              <p:cNvPr id="29" name="Oval 28">
                <a:extLst>
                  <a:ext uri="{FF2B5EF4-FFF2-40B4-BE49-F238E27FC236}">
                    <a16:creationId xmlns:a16="http://schemas.microsoft.com/office/drawing/2014/main" id="{194847F9-F4CF-3140-C2D8-A6E38BAC7B75}"/>
                  </a:ext>
                </a:extLst>
              </p:cNvPr>
              <p:cNvSpPr/>
              <p:nvPr/>
            </p:nvSpPr>
            <p:spPr>
              <a:xfrm>
                <a:off x="-1669901" y="2500486"/>
                <a:ext cx="920458" cy="92045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338">
                <a:extLst>
                  <a:ext uri="{FF2B5EF4-FFF2-40B4-BE49-F238E27FC236}">
                    <a16:creationId xmlns:a16="http://schemas.microsoft.com/office/drawing/2014/main" id="{D9BE53C3-B721-F4CE-6594-D1C83AD02DA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81546" y="2552346"/>
                <a:ext cx="758419" cy="758419"/>
              </a:xfrm>
              <a:prstGeom prst="rect">
                <a:avLst/>
              </a:prstGeom>
            </p:spPr>
          </p:pic>
        </p:grpSp>
        <p:sp>
          <p:nvSpPr>
            <p:cNvPr id="30" name="Content Placeholder 6">
              <a:extLst>
                <a:ext uri="{FF2B5EF4-FFF2-40B4-BE49-F238E27FC236}">
                  <a16:creationId xmlns:a16="http://schemas.microsoft.com/office/drawing/2014/main" id="{B7C1BA55-3DFB-8F34-4EBD-230BEE099542}"/>
                </a:ext>
              </a:extLst>
            </p:cNvPr>
            <p:cNvSpPr txBox="1">
              <a:spLocks/>
            </p:cNvSpPr>
            <p:nvPr/>
          </p:nvSpPr>
          <p:spPr>
            <a:xfrm>
              <a:off x="800421" y="901411"/>
              <a:ext cx="4029000" cy="8324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1000" b="1" dirty="0"/>
                <a:t>We </a:t>
              </a:r>
              <a:r>
                <a:rPr lang="en-US" sz="1000" b="1" dirty="0" err="1"/>
                <a:t>recognise</a:t>
              </a:r>
              <a:r>
                <a:rPr lang="en-US" sz="1000" b="1" dirty="0"/>
                <a:t> that this is a difficult time for you, but please contact the registrar as soon as possible.</a:t>
              </a:r>
            </a:p>
            <a:p>
              <a:pPr marL="0" indent="0">
                <a:lnSpc>
                  <a:spcPct val="90000"/>
                </a:lnSpc>
                <a:spcBef>
                  <a:spcPts val="300"/>
                </a:spcBef>
                <a:spcAft>
                  <a:spcPts val="300"/>
                </a:spcAft>
                <a:buNone/>
              </a:pPr>
              <a:r>
                <a:rPr lang="en-US" sz="1000" dirty="0"/>
                <a:t>The action you need to take depends on whether the shares were held in sole or joint names, and the registrars will be able to help you with the documentation required and make the process as straightforward as possible for you.</a:t>
              </a:r>
            </a:p>
          </p:txBody>
        </p:sp>
      </p:grpSp>
      <p:grpSp>
        <p:nvGrpSpPr>
          <p:cNvPr id="67" name="Group 66">
            <a:extLst>
              <a:ext uri="{FF2B5EF4-FFF2-40B4-BE49-F238E27FC236}">
                <a16:creationId xmlns:a16="http://schemas.microsoft.com/office/drawing/2014/main" id="{45C58F1E-9E41-1966-4E14-888769CA1B5D}"/>
              </a:ext>
            </a:extLst>
          </p:cNvPr>
          <p:cNvGrpSpPr/>
          <p:nvPr/>
        </p:nvGrpSpPr>
        <p:grpSpPr>
          <a:xfrm>
            <a:off x="3771047" y="1887222"/>
            <a:ext cx="4557564" cy="2845604"/>
            <a:chOff x="3771047" y="1933875"/>
            <a:chExt cx="4557564" cy="2845604"/>
          </a:xfrm>
        </p:grpSpPr>
        <p:grpSp>
          <p:nvGrpSpPr>
            <p:cNvPr id="65" name="Group 64">
              <a:extLst>
                <a:ext uri="{FF2B5EF4-FFF2-40B4-BE49-F238E27FC236}">
                  <a16:creationId xmlns:a16="http://schemas.microsoft.com/office/drawing/2014/main" id="{846D52F9-16DB-1AA5-6FDF-2EACFC14B4FC}"/>
                </a:ext>
              </a:extLst>
            </p:cNvPr>
            <p:cNvGrpSpPr/>
            <p:nvPr/>
          </p:nvGrpSpPr>
          <p:grpSpPr>
            <a:xfrm>
              <a:off x="3771047" y="1933875"/>
              <a:ext cx="4557564" cy="2845604"/>
              <a:chOff x="2532167" y="2017811"/>
              <a:chExt cx="4557564" cy="2845604"/>
            </a:xfrm>
          </p:grpSpPr>
          <p:sp>
            <p:nvSpPr>
              <p:cNvPr id="3" name="Chevron 2">
                <a:extLst>
                  <a:ext uri="{FF2B5EF4-FFF2-40B4-BE49-F238E27FC236}">
                    <a16:creationId xmlns:a16="http://schemas.microsoft.com/office/drawing/2014/main" id="{BC21E593-8C1D-F450-13AC-BA87F5110CF7}"/>
                  </a:ext>
                </a:extLst>
              </p:cNvPr>
              <p:cNvSpPr/>
              <p:nvPr/>
            </p:nvSpPr>
            <p:spPr>
              <a:xfrm>
                <a:off x="2532167" y="2017811"/>
                <a:ext cx="4169965" cy="127884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cxnSp>
            <p:nvCxnSpPr>
              <p:cNvPr id="37" name="Straight Connector 36">
                <a:extLst>
                  <a:ext uri="{FF2B5EF4-FFF2-40B4-BE49-F238E27FC236}">
                    <a16:creationId xmlns:a16="http://schemas.microsoft.com/office/drawing/2014/main" id="{EFA99D45-CB9E-92E4-2F49-EE868AE7E8CE}"/>
                  </a:ext>
                </a:extLst>
              </p:cNvPr>
              <p:cNvCxnSpPr>
                <a:cxnSpLocks/>
              </p:cNvCxnSpPr>
              <p:nvPr/>
            </p:nvCxnSpPr>
            <p:spPr>
              <a:xfrm>
                <a:off x="3565155" y="3231099"/>
                <a:ext cx="0" cy="1632316"/>
              </a:xfrm>
              <a:prstGeom prst="line">
                <a:avLst/>
              </a:prstGeom>
              <a:ln w="12700">
                <a:solidFill>
                  <a:schemeClr val="accent2"/>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39" name="Content Placeholder 6">
                <a:extLst>
                  <a:ext uri="{FF2B5EF4-FFF2-40B4-BE49-F238E27FC236}">
                    <a16:creationId xmlns:a16="http://schemas.microsoft.com/office/drawing/2014/main" id="{A9AE89DD-04ED-DFBB-C144-EC90890D5101}"/>
                  </a:ext>
                </a:extLst>
              </p:cNvPr>
              <p:cNvSpPr txBox="1">
                <a:spLocks/>
              </p:cNvSpPr>
              <p:nvPr/>
            </p:nvSpPr>
            <p:spPr>
              <a:xfrm>
                <a:off x="3851810" y="2319737"/>
                <a:ext cx="2313151" cy="71022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b="1" dirty="0">
                    <a:solidFill>
                      <a:schemeClr val="bg1"/>
                    </a:solidFill>
                  </a:rPr>
                  <a:t>How do I transfer my shares to someone else? </a:t>
                </a:r>
                <a:endParaRPr lang="en-US" sz="1100" dirty="0">
                  <a:solidFill>
                    <a:schemeClr val="bg1"/>
                  </a:solidFill>
                </a:endParaRPr>
              </a:p>
            </p:txBody>
          </p:sp>
          <p:sp>
            <p:nvSpPr>
              <p:cNvPr id="44" name="Content Placeholder 6">
                <a:extLst>
                  <a:ext uri="{FF2B5EF4-FFF2-40B4-BE49-F238E27FC236}">
                    <a16:creationId xmlns:a16="http://schemas.microsoft.com/office/drawing/2014/main" id="{08E7CDD8-EB13-449F-739C-082E71E013A5}"/>
                  </a:ext>
                </a:extLst>
              </p:cNvPr>
              <p:cNvSpPr txBox="1">
                <a:spLocks/>
              </p:cNvSpPr>
              <p:nvPr/>
            </p:nvSpPr>
            <p:spPr>
              <a:xfrm>
                <a:off x="3672466" y="3421561"/>
                <a:ext cx="3417265" cy="1405400"/>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chemeClr val="accent1"/>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1000" b="1" dirty="0"/>
                  <a:t>If you hold your shares in the form of certificates, </a:t>
                </a:r>
                <a:br>
                  <a:rPr lang="en-US" sz="1000" b="1" dirty="0"/>
                </a:br>
                <a:r>
                  <a:rPr lang="en-US" sz="1000" b="1" dirty="0"/>
                  <a:t>you will need to complete a Stock Transfer Form </a:t>
                </a:r>
                <a:br>
                  <a:rPr lang="en-US" sz="1000" b="1" dirty="0"/>
                </a:br>
                <a:r>
                  <a:rPr lang="en-US" sz="1000" b="1" dirty="0"/>
                  <a:t>and return it to the registrars, </a:t>
                </a:r>
                <a:r>
                  <a:rPr lang="en-US" sz="1000" dirty="0"/>
                  <a:t>together with your share certificate(s), after it has been stamped (i.e. any stamp duty payable on the transfer has been paid) to arrange the transfer of ownership. </a:t>
                </a:r>
              </a:p>
              <a:p>
                <a:pPr marL="0" indent="0">
                  <a:lnSpc>
                    <a:spcPct val="90000"/>
                  </a:lnSpc>
                  <a:spcBef>
                    <a:spcPts val="300"/>
                  </a:spcBef>
                  <a:spcAft>
                    <a:spcPts val="300"/>
                  </a:spcAft>
                  <a:buNone/>
                </a:pPr>
                <a:r>
                  <a:rPr lang="en-US" sz="1000" dirty="0"/>
                  <a:t>If you need assistance completing the form or are unclear about the requirements, please contact </a:t>
                </a:r>
                <a:br>
                  <a:rPr lang="en-US" sz="1000" dirty="0"/>
                </a:br>
                <a:r>
                  <a:rPr lang="en-US" sz="1000" dirty="0"/>
                  <a:t>the registrars who will explain it to you.</a:t>
                </a:r>
              </a:p>
            </p:txBody>
          </p:sp>
        </p:grpSp>
        <p:grpSp>
          <p:nvGrpSpPr>
            <p:cNvPr id="63" name="Group 62">
              <a:extLst>
                <a:ext uri="{FF2B5EF4-FFF2-40B4-BE49-F238E27FC236}">
                  <a16:creationId xmlns:a16="http://schemas.microsoft.com/office/drawing/2014/main" id="{6E5B0A8A-3A99-DC66-2C66-AD31F8ADC4B4}"/>
                </a:ext>
              </a:extLst>
            </p:cNvPr>
            <p:cNvGrpSpPr/>
            <p:nvPr/>
          </p:nvGrpSpPr>
          <p:grpSpPr>
            <a:xfrm>
              <a:off x="4533699" y="2302153"/>
              <a:ext cx="540099" cy="540099"/>
              <a:chOff x="4533699" y="2302153"/>
              <a:chExt cx="540099" cy="540099"/>
            </a:xfrm>
          </p:grpSpPr>
          <p:sp>
            <p:nvSpPr>
              <p:cNvPr id="33" name="Oval 32">
                <a:extLst>
                  <a:ext uri="{FF2B5EF4-FFF2-40B4-BE49-F238E27FC236}">
                    <a16:creationId xmlns:a16="http://schemas.microsoft.com/office/drawing/2014/main" id="{4CAF9872-FF78-0C6E-4B6C-26498FB3E679}"/>
                  </a:ext>
                </a:extLst>
              </p:cNvPr>
              <p:cNvSpPr/>
              <p:nvPr/>
            </p:nvSpPr>
            <p:spPr>
              <a:xfrm>
                <a:off x="4533699" y="2302153"/>
                <a:ext cx="540099" cy="5400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2C5CB455-E89D-A931-F068-8CB8FA00B181}"/>
                  </a:ext>
                </a:extLst>
              </p:cNvPr>
              <p:cNvGrpSpPr/>
              <p:nvPr/>
            </p:nvGrpSpPr>
            <p:grpSpPr>
              <a:xfrm>
                <a:off x="4636746" y="2404745"/>
                <a:ext cx="338525" cy="338568"/>
                <a:chOff x="4636746" y="2404745"/>
                <a:chExt cx="338525" cy="338568"/>
              </a:xfrm>
              <a:solidFill>
                <a:schemeClr val="accent2"/>
              </a:solidFill>
            </p:grpSpPr>
            <p:grpSp>
              <p:nvGrpSpPr>
                <p:cNvPr id="34" name="Group 33">
                  <a:extLst>
                    <a:ext uri="{FF2B5EF4-FFF2-40B4-BE49-F238E27FC236}">
                      <a16:creationId xmlns:a16="http://schemas.microsoft.com/office/drawing/2014/main" id="{BBA1B6BA-0A14-42A1-DE27-E351C5355F5B}"/>
                    </a:ext>
                  </a:extLst>
                </p:cNvPr>
                <p:cNvGrpSpPr/>
                <p:nvPr/>
              </p:nvGrpSpPr>
              <p:grpSpPr>
                <a:xfrm>
                  <a:off x="4636746" y="2404745"/>
                  <a:ext cx="338525" cy="338568"/>
                  <a:chOff x="2956461" y="4958003"/>
                  <a:chExt cx="375651" cy="375699"/>
                </a:xfrm>
                <a:grpFill/>
              </p:grpSpPr>
              <p:grpSp>
                <p:nvGrpSpPr>
                  <p:cNvPr id="54" name="Picture 402">
                    <a:extLst>
                      <a:ext uri="{FF2B5EF4-FFF2-40B4-BE49-F238E27FC236}">
                        <a16:creationId xmlns:a16="http://schemas.microsoft.com/office/drawing/2014/main" id="{9543AD7B-EF4B-1B9C-547D-08BFA19E272F}"/>
                      </a:ext>
                    </a:extLst>
                  </p:cNvPr>
                  <p:cNvGrpSpPr/>
                  <p:nvPr/>
                </p:nvGrpSpPr>
                <p:grpSpPr>
                  <a:xfrm>
                    <a:off x="2956461" y="4958003"/>
                    <a:ext cx="375651" cy="375699"/>
                    <a:chOff x="2956461" y="4958003"/>
                    <a:chExt cx="375651" cy="375699"/>
                  </a:xfrm>
                  <a:grpFill/>
                </p:grpSpPr>
                <p:sp>
                  <p:nvSpPr>
                    <p:cNvPr id="58" name="Freeform 57">
                      <a:extLst>
                        <a:ext uri="{FF2B5EF4-FFF2-40B4-BE49-F238E27FC236}">
                          <a16:creationId xmlns:a16="http://schemas.microsoft.com/office/drawing/2014/main" id="{B937742F-7F78-AF49-65FF-ED04B0A44A81}"/>
                        </a:ext>
                      </a:extLst>
                    </p:cNvPr>
                    <p:cNvSpPr/>
                    <p:nvPr/>
                  </p:nvSpPr>
                  <p:spPr>
                    <a:xfrm>
                      <a:off x="2956461" y="5171135"/>
                      <a:ext cx="162783" cy="162568"/>
                    </a:xfrm>
                    <a:custGeom>
                      <a:avLst/>
                      <a:gdLst>
                        <a:gd name="connsiteX0" fmla="*/ 116291 w 162783"/>
                        <a:gd name="connsiteY0" fmla="*/ 162568 h 162568"/>
                        <a:gd name="connsiteX1" fmla="*/ 42540 w 162783"/>
                        <a:gd name="connsiteY1" fmla="*/ 143348 h 162568"/>
                        <a:gd name="connsiteX2" fmla="*/ 25048 w 162783"/>
                        <a:gd name="connsiteY2" fmla="*/ 93701 h 162568"/>
                        <a:gd name="connsiteX3" fmla="*/ 25048 w 162783"/>
                        <a:gd name="connsiteY3" fmla="*/ 74919 h 162568"/>
                        <a:gd name="connsiteX4" fmla="*/ 6266 w 162783"/>
                        <a:gd name="connsiteY4" fmla="*/ 74919 h 162568"/>
                        <a:gd name="connsiteX5" fmla="*/ 807 w 162783"/>
                        <a:gd name="connsiteY5" fmla="*/ 71738 h 162568"/>
                        <a:gd name="connsiteX6" fmla="*/ 894 w 162783"/>
                        <a:gd name="connsiteY6" fmla="*/ 65452 h 162568"/>
                        <a:gd name="connsiteX7" fmla="*/ 38458 w 162783"/>
                        <a:gd name="connsiteY7" fmla="*/ 2845 h 162568"/>
                        <a:gd name="connsiteX8" fmla="*/ 49189 w 162783"/>
                        <a:gd name="connsiteY8" fmla="*/ 2845 h 162568"/>
                        <a:gd name="connsiteX9" fmla="*/ 86753 w 162783"/>
                        <a:gd name="connsiteY9" fmla="*/ 65452 h 162568"/>
                        <a:gd name="connsiteX10" fmla="*/ 86841 w 162783"/>
                        <a:gd name="connsiteY10" fmla="*/ 71738 h 162568"/>
                        <a:gd name="connsiteX11" fmla="*/ 81394 w 162783"/>
                        <a:gd name="connsiteY11" fmla="*/ 74919 h 162568"/>
                        <a:gd name="connsiteX12" fmla="*/ 56351 w 162783"/>
                        <a:gd name="connsiteY12" fmla="*/ 74919 h 162568"/>
                        <a:gd name="connsiteX13" fmla="*/ 50091 w 162783"/>
                        <a:gd name="connsiteY13" fmla="*/ 68658 h 162568"/>
                        <a:gd name="connsiteX14" fmla="*/ 56351 w 162783"/>
                        <a:gd name="connsiteY14" fmla="*/ 62397 h 162568"/>
                        <a:gd name="connsiteX15" fmla="*/ 70338 w 162783"/>
                        <a:gd name="connsiteY15" fmla="*/ 62397 h 162568"/>
                        <a:gd name="connsiteX16" fmla="*/ 43830 w 162783"/>
                        <a:gd name="connsiteY16" fmla="*/ 18234 h 162568"/>
                        <a:gd name="connsiteX17" fmla="*/ 17322 w 162783"/>
                        <a:gd name="connsiteY17" fmla="*/ 62397 h 162568"/>
                        <a:gd name="connsiteX18" fmla="*/ 31309 w 162783"/>
                        <a:gd name="connsiteY18" fmla="*/ 62397 h 162568"/>
                        <a:gd name="connsiteX19" fmla="*/ 37569 w 162783"/>
                        <a:gd name="connsiteY19" fmla="*/ 68658 h 162568"/>
                        <a:gd name="connsiteX20" fmla="*/ 37569 w 162783"/>
                        <a:gd name="connsiteY20" fmla="*/ 93701 h 162568"/>
                        <a:gd name="connsiteX21" fmla="*/ 51305 w 162783"/>
                        <a:gd name="connsiteY21" fmla="*/ 134395 h 162568"/>
                        <a:gd name="connsiteX22" fmla="*/ 136626 w 162783"/>
                        <a:gd name="connsiteY22" fmla="*/ 150047 h 162568"/>
                        <a:gd name="connsiteX23" fmla="*/ 156522 w 162783"/>
                        <a:gd name="connsiteY23" fmla="*/ 150047 h 162568"/>
                        <a:gd name="connsiteX24" fmla="*/ 162783 w 162783"/>
                        <a:gd name="connsiteY24" fmla="*/ 156307 h 162568"/>
                        <a:gd name="connsiteX25" fmla="*/ 156522 w 162783"/>
                        <a:gd name="connsiteY25" fmla="*/ 162568 h 162568"/>
                        <a:gd name="connsiteX26" fmla="*/ 116291 w 162783"/>
                        <a:gd name="connsiteY26" fmla="*/ 162568 h 16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2783" h="162568">
                          <a:moveTo>
                            <a:pt x="116291" y="162568"/>
                          </a:moveTo>
                          <a:cubicBezTo>
                            <a:pt x="88293" y="162568"/>
                            <a:pt x="60095" y="160465"/>
                            <a:pt x="42540" y="143348"/>
                          </a:cubicBezTo>
                          <a:cubicBezTo>
                            <a:pt x="30946" y="132029"/>
                            <a:pt x="25048" y="115325"/>
                            <a:pt x="25048" y="93701"/>
                          </a:cubicBezTo>
                          <a:lnTo>
                            <a:pt x="25048" y="74919"/>
                          </a:lnTo>
                          <a:lnTo>
                            <a:pt x="6266" y="74919"/>
                          </a:lnTo>
                          <a:cubicBezTo>
                            <a:pt x="4012" y="74919"/>
                            <a:pt x="1921" y="73716"/>
                            <a:pt x="807" y="71738"/>
                          </a:cubicBezTo>
                          <a:cubicBezTo>
                            <a:pt x="-295" y="69785"/>
                            <a:pt x="-270" y="67381"/>
                            <a:pt x="894" y="65452"/>
                          </a:cubicBezTo>
                          <a:lnTo>
                            <a:pt x="38458" y="2845"/>
                          </a:lnTo>
                          <a:cubicBezTo>
                            <a:pt x="40712" y="-948"/>
                            <a:pt x="46948" y="-948"/>
                            <a:pt x="49189" y="2845"/>
                          </a:cubicBezTo>
                          <a:lnTo>
                            <a:pt x="86753" y="65452"/>
                          </a:lnTo>
                          <a:cubicBezTo>
                            <a:pt x="87918" y="67381"/>
                            <a:pt x="87943" y="69785"/>
                            <a:pt x="86841" y="71738"/>
                          </a:cubicBezTo>
                          <a:cubicBezTo>
                            <a:pt x="85739" y="73716"/>
                            <a:pt x="83648" y="74919"/>
                            <a:pt x="81394" y="74919"/>
                          </a:cubicBezTo>
                          <a:lnTo>
                            <a:pt x="56351" y="74919"/>
                          </a:lnTo>
                          <a:cubicBezTo>
                            <a:pt x="52896" y="74919"/>
                            <a:pt x="50091" y="72126"/>
                            <a:pt x="50091" y="68658"/>
                          </a:cubicBezTo>
                          <a:cubicBezTo>
                            <a:pt x="50091" y="65214"/>
                            <a:pt x="52896" y="62397"/>
                            <a:pt x="56351" y="62397"/>
                          </a:cubicBezTo>
                          <a:lnTo>
                            <a:pt x="70338" y="62397"/>
                          </a:lnTo>
                          <a:lnTo>
                            <a:pt x="43830" y="18234"/>
                          </a:lnTo>
                          <a:lnTo>
                            <a:pt x="17322" y="62397"/>
                          </a:lnTo>
                          <a:lnTo>
                            <a:pt x="31309" y="62397"/>
                          </a:lnTo>
                          <a:cubicBezTo>
                            <a:pt x="34765" y="62397"/>
                            <a:pt x="37569" y="65214"/>
                            <a:pt x="37569" y="68658"/>
                          </a:cubicBezTo>
                          <a:lnTo>
                            <a:pt x="37569" y="93701"/>
                          </a:lnTo>
                          <a:cubicBezTo>
                            <a:pt x="37569" y="112069"/>
                            <a:pt x="42052" y="125367"/>
                            <a:pt x="51305" y="134395"/>
                          </a:cubicBezTo>
                          <a:cubicBezTo>
                            <a:pt x="69399" y="152050"/>
                            <a:pt x="103582" y="150848"/>
                            <a:pt x="136626" y="150047"/>
                          </a:cubicBezTo>
                          <a:cubicBezTo>
                            <a:pt x="143400" y="149871"/>
                            <a:pt x="150086" y="150047"/>
                            <a:pt x="156522" y="150047"/>
                          </a:cubicBezTo>
                          <a:cubicBezTo>
                            <a:pt x="159978" y="150047"/>
                            <a:pt x="162783" y="152864"/>
                            <a:pt x="162783" y="156307"/>
                          </a:cubicBezTo>
                          <a:cubicBezTo>
                            <a:pt x="162783" y="159776"/>
                            <a:pt x="159978" y="162568"/>
                            <a:pt x="156522" y="162568"/>
                          </a:cubicBezTo>
                          <a:cubicBezTo>
                            <a:pt x="150187" y="162568"/>
                            <a:pt x="123241" y="162568"/>
                            <a:pt x="116291" y="162568"/>
                          </a:cubicBezTo>
                          <a:close/>
                        </a:path>
                      </a:pathLst>
                    </a:custGeom>
                    <a:grpFill/>
                    <a:ln w="1250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0707763-185B-EA49-5C01-0A58DFE771AD}"/>
                        </a:ext>
                      </a:extLst>
                    </p:cNvPr>
                    <p:cNvSpPr/>
                    <p:nvPr/>
                  </p:nvSpPr>
                  <p:spPr>
                    <a:xfrm>
                      <a:off x="3169329" y="4958003"/>
                      <a:ext cx="162783" cy="162836"/>
                    </a:xfrm>
                    <a:custGeom>
                      <a:avLst/>
                      <a:gdLst>
                        <a:gd name="connsiteX0" fmla="*/ 118953 w 162783"/>
                        <a:gd name="connsiteY0" fmla="*/ 162837 h 162836"/>
                        <a:gd name="connsiteX1" fmla="*/ 113581 w 162783"/>
                        <a:gd name="connsiteY1" fmla="*/ 159806 h 162836"/>
                        <a:gd name="connsiteX2" fmla="*/ 76017 w 162783"/>
                        <a:gd name="connsiteY2" fmla="*/ 97200 h 162836"/>
                        <a:gd name="connsiteX3" fmla="*/ 75930 w 162783"/>
                        <a:gd name="connsiteY3" fmla="*/ 90889 h 162836"/>
                        <a:gd name="connsiteX4" fmla="*/ 81389 w 162783"/>
                        <a:gd name="connsiteY4" fmla="*/ 87708 h 162836"/>
                        <a:gd name="connsiteX5" fmla="*/ 106432 w 162783"/>
                        <a:gd name="connsiteY5" fmla="*/ 87708 h 162836"/>
                        <a:gd name="connsiteX6" fmla="*/ 112692 w 162783"/>
                        <a:gd name="connsiteY6" fmla="*/ 93969 h 162836"/>
                        <a:gd name="connsiteX7" fmla="*/ 106432 w 162783"/>
                        <a:gd name="connsiteY7" fmla="*/ 100230 h 162836"/>
                        <a:gd name="connsiteX8" fmla="*/ 92445 w 162783"/>
                        <a:gd name="connsiteY8" fmla="*/ 100230 h 162836"/>
                        <a:gd name="connsiteX9" fmla="*/ 118953 w 162783"/>
                        <a:gd name="connsiteY9" fmla="*/ 144418 h 162836"/>
                        <a:gd name="connsiteX10" fmla="*/ 145461 w 162783"/>
                        <a:gd name="connsiteY10" fmla="*/ 100230 h 162836"/>
                        <a:gd name="connsiteX11" fmla="*/ 131474 w 162783"/>
                        <a:gd name="connsiteY11" fmla="*/ 100230 h 162836"/>
                        <a:gd name="connsiteX12" fmla="*/ 125214 w 162783"/>
                        <a:gd name="connsiteY12" fmla="*/ 93969 h 162836"/>
                        <a:gd name="connsiteX13" fmla="*/ 125214 w 162783"/>
                        <a:gd name="connsiteY13" fmla="*/ 68926 h 162836"/>
                        <a:gd name="connsiteX14" fmla="*/ 111478 w 162783"/>
                        <a:gd name="connsiteY14" fmla="*/ 28257 h 162836"/>
                        <a:gd name="connsiteX15" fmla="*/ 26157 w 162783"/>
                        <a:gd name="connsiteY15" fmla="*/ 12580 h 162836"/>
                        <a:gd name="connsiteX16" fmla="*/ 6261 w 162783"/>
                        <a:gd name="connsiteY16" fmla="*/ 12580 h 162836"/>
                        <a:gd name="connsiteX17" fmla="*/ 0 w 162783"/>
                        <a:gd name="connsiteY17" fmla="*/ 6319 h 162836"/>
                        <a:gd name="connsiteX18" fmla="*/ 6261 w 162783"/>
                        <a:gd name="connsiteY18" fmla="*/ 59 h 162836"/>
                        <a:gd name="connsiteX19" fmla="*/ 25844 w 162783"/>
                        <a:gd name="connsiteY19" fmla="*/ 59 h 162836"/>
                        <a:gd name="connsiteX20" fmla="*/ 120243 w 162783"/>
                        <a:gd name="connsiteY20" fmla="*/ 19304 h 162836"/>
                        <a:gd name="connsiteX21" fmla="*/ 137735 w 162783"/>
                        <a:gd name="connsiteY21" fmla="*/ 68926 h 162836"/>
                        <a:gd name="connsiteX22" fmla="*/ 137735 w 162783"/>
                        <a:gd name="connsiteY22" fmla="*/ 87708 h 162836"/>
                        <a:gd name="connsiteX23" fmla="*/ 156517 w 162783"/>
                        <a:gd name="connsiteY23" fmla="*/ 87708 h 162836"/>
                        <a:gd name="connsiteX24" fmla="*/ 161977 w 162783"/>
                        <a:gd name="connsiteY24" fmla="*/ 90889 h 162836"/>
                        <a:gd name="connsiteX25" fmla="*/ 161889 w 162783"/>
                        <a:gd name="connsiteY25" fmla="*/ 97200 h 162836"/>
                        <a:gd name="connsiteX26" fmla="*/ 124325 w 162783"/>
                        <a:gd name="connsiteY26" fmla="*/ 159806 h 162836"/>
                        <a:gd name="connsiteX27" fmla="*/ 118953 w 162783"/>
                        <a:gd name="connsiteY27" fmla="*/ 162837 h 1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783" h="162836">
                          <a:moveTo>
                            <a:pt x="118953" y="162837"/>
                          </a:moveTo>
                          <a:cubicBezTo>
                            <a:pt x="116749" y="162837"/>
                            <a:pt x="114708" y="161685"/>
                            <a:pt x="113581" y="159806"/>
                          </a:cubicBezTo>
                          <a:lnTo>
                            <a:pt x="76017" y="97200"/>
                          </a:lnTo>
                          <a:cubicBezTo>
                            <a:pt x="74853" y="95271"/>
                            <a:pt x="74828" y="92842"/>
                            <a:pt x="75930" y="90889"/>
                          </a:cubicBezTo>
                          <a:cubicBezTo>
                            <a:pt x="77044" y="88935"/>
                            <a:pt x="79135" y="87708"/>
                            <a:pt x="81389" y="87708"/>
                          </a:cubicBezTo>
                          <a:lnTo>
                            <a:pt x="106432" y="87708"/>
                          </a:lnTo>
                          <a:cubicBezTo>
                            <a:pt x="109888" y="87708"/>
                            <a:pt x="112692" y="90526"/>
                            <a:pt x="112692" y="93969"/>
                          </a:cubicBezTo>
                          <a:cubicBezTo>
                            <a:pt x="112692" y="97437"/>
                            <a:pt x="109888" y="100230"/>
                            <a:pt x="106432" y="100230"/>
                          </a:cubicBezTo>
                          <a:lnTo>
                            <a:pt x="92445" y="100230"/>
                          </a:lnTo>
                          <a:lnTo>
                            <a:pt x="118953" y="144418"/>
                          </a:lnTo>
                          <a:lnTo>
                            <a:pt x="145461" y="100230"/>
                          </a:lnTo>
                          <a:lnTo>
                            <a:pt x="131474" y="100230"/>
                          </a:lnTo>
                          <a:cubicBezTo>
                            <a:pt x="128019" y="100230"/>
                            <a:pt x="125214" y="97437"/>
                            <a:pt x="125214" y="93969"/>
                          </a:cubicBezTo>
                          <a:lnTo>
                            <a:pt x="125214" y="68926"/>
                          </a:lnTo>
                          <a:cubicBezTo>
                            <a:pt x="125214" y="50557"/>
                            <a:pt x="120731" y="37260"/>
                            <a:pt x="111478" y="28257"/>
                          </a:cubicBezTo>
                          <a:cubicBezTo>
                            <a:pt x="93384" y="10577"/>
                            <a:pt x="59214" y="11754"/>
                            <a:pt x="26157" y="12580"/>
                          </a:cubicBezTo>
                          <a:cubicBezTo>
                            <a:pt x="19383" y="12755"/>
                            <a:pt x="12697" y="12580"/>
                            <a:pt x="6261" y="12580"/>
                          </a:cubicBezTo>
                          <a:cubicBezTo>
                            <a:pt x="2805" y="12580"/>
                            <a:pt x="0" y="9788"/>
                            <a:pt x="0" y="6319"/>
                          </a:cubicBezTo>
                          <a:cubicBezTo>
                            <a:pt x="0" y="2876"/>
                            <a:pt x="2805" y="59"/>
                            <a:pt x="6261" y="59"/>
                          </a:cubicBezTo>
                          <a:cubicBezTo>
                            <a:pt x="12597" y="59"/>
                            <a:pt x="19170" y="59"/>
                            <a:pt x="25844" y="59"/>
                          </a:cubicBezTo>
                          <a:cubicBezTo>
                            <a:pt x="62607" y="59"/>
                            <a:pt x="98343" y="-2070"/>
                            <a:pt x="120243" y="19304"/>
                          </a:cubicBezTo>
                          <a:cubicBezTo>
                            <a:pt x="131838" y="30623"/>
                            <a:pt x="137735" y="47327"/>
                            <a:pt x="137735" y="68926"/>
                          </a:cubicBezTo>
                          <a:lnTo>
                            <a:pt x="137735" y="87708"/>
                          </a:lnTo>
                          <a:lnTo>
                            <a:pt x="156517" y="87708"/>
                          </a:lnTo>
                          <a:cubicBezTo>
                            <a:pt x="158771" y="87708"/>
                            <a:pt x="160862" y="88935"/>
                            <a:pt x="161977" y="90889"/>
                          </a:cubicBezTo>
                          <a:cubicBezTo>
                            <a:pt x="163078" y="92842"/>
                            <a:pt x="163053" y="95271"/>
                            <a:pt x="161889" y="97200"/>
                          </a:cubicBezTo>
                          <a:lnTo>
                            <a:pt x="124325" y="159806"/>
                          </a:lnTo>
                          <a:cubicBezTo>
                            <a:pt x="123198" y="161685"/>
                            <a:pt x="121157" y="162837"/>
                            <a:pt x="118953" y="162837"/>
                          </a:cubicBezTo>
                          <a:close/>
                        </a:path>
                      </a:pathLst>
                    </a:custGeom>
                    <a:grpFill/>
                    <a:ln w="1250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DB35E71-0341-98E1-756A-1B8E98B2DED8}"/>
                        </a:ext>
                      </a:extLst>
                    </p:cNvPr>
                    <p:cNvSpPr/>
                    <p:nvPr/>
                  </p:nvSpPr>
                  <p:spPr>
                    <a:xfrm>
                      <a:off x="3006551" y="5233532"/>
                      <a:ext cx="12521" cy="37564"/>
                    </a:xfrm>
                    <a:custGeom>
                      <a:avLst/>
                      <a:gdLst>
                        <a:gd name="connsiteX0" fmla="*/ 6261 w 12521"/>
                        <a:gd name="connsiteY0" fmla="*/ 37564 h 37564"/>
                        <a:gd name="connsiteX1" fmla="*/ 0 w 12521"/>
                        <a:gd name="connsiteY1" fmla="*/ 31303 h 37564"/>
                        <a:gd name="connsiteX2" fmla="*/ 0 w 12521"/>
                        <a:gd name="connsiteY2" fmla="*/ 6261 h 37564"/>
                        <a:gd name="connsiteX3" fmla="*/ 6261 w 12521"/>
                        <a:gd name="connsiteY3" fmla="*/ 0 h 37564"/>
                        <a:gd name="connsiteX4" fmla="*/ 12521 w 12521"/>
                        <a:gd name="connsiteY4" fmla="*/ 6261 h 37564"/>
                        <a:gd name="connsiteX5" fmla="*/ 12521 w 12521"/>
                        <a:gd name="connsiteY5" fmla="*/ 31303 h 37564"/>
                        <a:gd name="connsiteX6" fmla="*/ 6261 w 12521"/>
                        <a:gd name="connsiteY6" fmla="*/ 37564 h 3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1" h="37564">
                          <a:moveTo>
                            <a:pt x="6261" y="37564"/>
                          </a:moveTo>
                          <a:cubicBezTo>
                            <a:pt x="2805" y="37564"/>
                            <a:pt x="0" y="34772"/>
                            <a:pt x="0" y="31303"/>
                          </a:cubicBezTo>
                          <a:lnTo>
                            <a:pt x="0" y="6261"/>
                          </a:lnTo>
                          <a:cubicBezTo>
                            <a:pt x="0" y="2817"/>
                            <a:pt x="2805" y="0"/>
                            <a:pt x="6261" y="0"/>
                          </a:cubicBezTo>
                          <a:cubicBezTo>
                            <a:pt x="9717" y="0"/>
                            <a:pt x="12521" y="2817"/>
                            <a:pt x="12521" y="6261"/>
                          </a:cubicBezTo>
                          <a:lnTo>
                            <a:pt x="12521" y="31303"/>
                          </a:lnTo>
                          <a:cubicBezTo>
                            <a:pt x="12521" y="34772"/>
                            <a:pt x="9717" y="37564"/>
                            <a:pt x="6261" y="37564"/>
                          </a:cubicBezTo>
                          <a:close/>
                        </a:path>
                      </a:pathLst>
                    </a:custGeom>
                    <a:grpFill/>
                    <a:ln w="1250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DBD83AB-7B37-FD5C-E9A6-F70A0C774FF0}"/>
                        </a:ext>
                      </a:extLst>
                    </p:cNvPr>
                    <p:cNvSpPr/>
                    <p:nvPr/>
                  </p:nvSpPr>
                  <p:spPr>
                    <a:xfrm>
                      <a:off x="3269500" y="5020669"/>
                      <a:ext cx="12521" cy="37564"/>
                    </a:xfrm>
                    <a:custGeom>
                      <a:avLst/>
                      <a:gdLst>
                        <a:gd name="connsiteX0" fmla="*/ 6261 w 12521"/>
                        <a:gd name="connsiteY0" fmla="*/ 37564 h 37564"/>
                        <a:gd name="connsiteX1" fmla="*/ 0 w 12521"/>
                        <a:gd name="connsiteY1" fmla="*/ 31303 h 37564"/>
                        <a:gd name="connsiteX2" fmla="*/ 0 w 12521"/>
                        <a:gd name="connsiteY2" fmla="*/ 6261 h 37564"/>
                        <a:gd name="connsiteX3" fmla="*/ 6261 w 12521"/>
                        <a:gd name="connsiteY3" fmla="*/ 0 h 37564"/>
                        <a:gd name="connsiteX4" fmla="*/ 12521 w 12521"/>
                        <a:gd name="connsiteY4" fmla="*/ 6261 h 37564"/>
                        <a:gd name="connsiteX5" fmla="*/ 12521 w 12521"/>
                        <a:gd name="connsiteY5" fmla="*/ 31303 h 37564"/>
                        <a:gd name="connsiteX6" fmla="*/ 6261 w 12521"/>
                        <a:gd name="connsiteY6" fmla="*/ 37564 h 3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1" h="37564">
                          <a:moveTo>
                            <a:pt x="6261" y="37564"/>
                          </a:moveTo>
                          <a:cubicBezTo>
                            <a:pt x="2805" y="37564"/>
                            <a:pt x="0" y="34772"/>
                            <a:pt x="0" y="31303"/>
                          </a:cubicBezTo>
                          <a:lnTo>
                            <a:pt x="0" y="6261"/>
                          </a:lnTo>
                          <a:cubicBezTo>
                            <a:pt x="0" y="2817"/>
                            <a:pt x="2805" y="0"/>
                            <a:pt x="6261" y="0"/>
                          </a:cubicBezTo>
                          <a:cubicBezTo>
                            <a:pt x="9717" y="0"/>
                            <a:pt x="12521" y="2817"/>
                            <a:pt x="12521" y="6261"/>
                          </a:cubicBezTo>
                          <a:lnTo>
                            <a:pt x="12521" y="31303"/>
                          </a:lnTo>
                          <a:cubicBezTo>
                            <a:pt x="12521" y="34772"/>
                            <a:pt x="9717" y="37564"/>
                            <a:pt x="6261" y="37564"/>
                          </a:cubicBezTo>
                          <a:close/>
                        </a:path>
                      </a:pathLst>
                    </a:custGeom>
                    <a:grpFill/>
                    <a:ln w="12502"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0322C206-F589-B800-A63F-48CEAABCDC4E}"/>
                      </a:ext>
                    </a:extLst>
                  </p:cNvPr>
                  <p:cNvSpPr/>
                  <p:nvPr/>
                </p:nvSpPr>
                <p:spPr>
                  <a:xfrm>
                    <a:off x="3012812" y="5283618"/>
                    <a:ext cx="12521" cy="12521"/>
                  </a:xfrm>
                  <a:custGeom>
                    <a:avLst/>
                    <a:gdLst>
                      <a:gd name="connsiteX0" fmla="*/ 12521 w 12521"/>
                      <a:gd name="connsiteY0" fmla="*/ 6261 h 12521"/>
                      <a:gd name="connsiteX1" fmla="*/ 6261 w 12521"/>
                      <a:gd name="connsiteY1" fmla="*/ 12521 h 12521"/>
                      <a:gd name="connsiteX2" fmla="*/ 0 w 12521"/>
                      <a:gd name="connsiteY2" fmla="*/ 6261 h 12521"/>
                      <a:gd name="connsiteX3" fmla="*/ 6261 w 12521"/>
                      <a:gd name="connsiteY3" fmla="*/ 0 h 12521"/>
                      <a:gd name="connsiteX4" fmla="*/ 12521 w 12521"/>
                      <a:gd name="connsiteY4" fmla="*/ 6261 h 12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1" h="12521">
                        <a:moveTo>
                          <a:pt x="12521" y="6261"/>
                        </a:moveTo>
                        <a:cubicBezTo>
                          <a:pt x="12521" y="9718"/>
                          <a:pt x="9718" y="12521"/>
                          <a:pt x="6261" y="12521"/>
                        </a:cubicBezTo>
                        <a:cubicBezTo>
                          <a:pt x="2803" y="12521"/>
                          <a:pt x="0" y="9718"/>
                          <a:pt x="0" y="6261"/>
                        </a:cubicBezTo>
                        <a:cubicBezTo>
                          <a:pt x="0" y="2803"/>
                          <a:pt x="2803" y="0"/>
                          <a:pt x="6261" y="0"/>
                        </a:cubicBezTo>
                        <a:cubicBezTo>
                          <a:pt x="9718" y="0"/>
                          <a:pt x="12521" y="2803"/>
                          <a:pt x="12521" y="6261"/>
                        </a:cubicBezTo>
                        <a:close/>
                      </a:path>
                    </a:pathLst>
                  </a:custGeom>
                  <a:grpFill/>
                  <a:ln w="1250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D8EC005-18C4-0654-1121-B04E3089EAE4}"/>
                      </a:ext>
                    </a:extLst>
                  </p:cNvPr>
                  <p:cNvSpPr/>
                  <p:nvPr/>
                </p:nvSpPr>
                <p:spPr>
                  <a:xfrm>
                    <a:off x="3263240" y="4995626"/>
                    <a:ext cx="12521" cy="12521"/>
                  </a:xfrm>
                  <a:custGeom>
                    <a:avLst/>
                    <a:gdLst>
                      <a:gd name="connsiteX0" fmla="*/ 12521 w 12521"/>
                      <a:gd name="connsiteY0" fmla="*/ 6261 h 12521"/>
                      <a:gd name="connsiteX1" fmla="*/ 6261 w 12521"/>
                      <a:gd name="connsiteY1" fmla="*/ 12521 h 12521"/>
                      <a:gd name="connsiteX2" fmla="*/ 0 w 12521"/>
                      <a:gd name="connsiteY2" fmla="*/ 6261 h 12521"/>
                      <a:gd name="connsiteX3" fmla="*/ 6261 w 12521"/>
                      <a:gd name="connsiteY3" fmla="*/ 0 h 12521"/>
                      <a:gd name="connsiteX4" fmla="*/ 12521 w 12521"/>
                      <a:gd name="connsiteY4" fmla="*/ 6261 h 12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1" h="12521">
                        <a:moveTo>
                          <a:pt x="12521" y="6261"/>
                        </a:moveTo>
                        <a:cubicBezTo>
                          <a:pt x="12521" y="9718"/>
                          <a:pt x="9718" y="12521"/>
                          <a:pt x="6261" y="12521"/>
                        </a:cubicBezTo>
                        <a:cubicBezTo>
                          <a:pt x="2803" y="12521"/>
                          <a:pt x="0" y="9718"/>
                          <a:pt x="0" y="6261"/>
                        </a:cubicBezTo>
                        <a:cubicBezTo>
                          <a:pt x="0" y="2803"/>
                          <a:pt x="2803" y="0"/>
                          <a:pt x="6261" y="0"/>
                        </a:cubicBezTo>
                        <a:cubicBezTo>
                          <a:pt x="9718" y="0"/>
                          <a:pt x="12521" y="2803"/>
                          <a:pt x="12521" y="6261"/>
                        </a:cubicBezTo>
                        <a:close/>
                      </a:path>
                    </a:pathLst>
                  </a:custGeom>
                  <a:grpFill/>
                  <a:ln w="12502" cap="flat">
                    <a:noFill/>
                    <a:prstDash val="solid"/>
                    <a:miter/>
                  </a:ln>
                </p:spPr>
                <p:txBody>
                  <a:bodyPr rtlCol="0" anchor="ctr"/>
                  <a:lstStyle/>
                  <a:p>
                    <a:endParaRPr lang="en-US"/>
                  </a:p>
                </p:txBody>
              </p:sp>
            </p:grpSp>
            <p:grpSp>
              <p:nvGrpSpPr>
                <p:cNvPr id="35" name="Picture 259">
                  <a:extLst>
                    <a:ext uri="{FF2B5EF4-FFF2-40B4-BE49-F238E27FC236}">
                      <a16:creationId xmlns:a16="http://schemas.microsoft.com/office/drawing/2014/main" id="{C363010B-0A3A-CBEE-6B59-2584B4A94713}"/>
                    </a:ext>
                  </a:extLst>
                </p:cNvPr>
                <p:cNvGrpSpPr/>
                <p:nvPr/>
              </p:nvGrpSpPr>
              <p:grpSpPr>
                <a:xfrm>
                  <a:off x="4647465" y="2404745"/>
                  <a:ext cx="181470" cy="181470"/>
                  <a:chOff x="4227655" y="4986799"/>
                  <a:chExt cx="157325" cy="157325"/>
                </a:xfrm>
                <a:grpFill/>
              </p:grpSpPr>
              <p:sp>
                <p:nvSpPr>
                  <p:cNvPr id="48" name="Freeform 47">
                    <a:extLst>
                      <a:ext uri="{FF2B5EF4-FFF2-40B4-BE49-F238E27FC236}">
                        <a16:creationId xmlns:a16="http://schemas.microsoft.com/office/drawing/2014/main" id="{1CC6F17C-C440-87E1-A475-BE8FBE49A6E9}"/>
                      </a:ext>
                    </a:extLst>
                  </p:cNvPr>
                  <p:cNvSpPr/>
                  <p:nvPr/>
                </p:nvSpPr>
                <p:spPr>
                  <a:xfrm>
                    <a:off x="4227655" y="4986799"/>
                    <a:ext cx="157325" cy="112971"/>
                  </a:xfrm>
                  <a:custGeom>
                    <a:avLst/>
                    <a:gdLst>
                      <a:gd name="connsiteX0" fmla="*/ 145562 w 157325"/>
                      <a:gd name="connsiteY0" fmla="*/ 112972 h 112971"/>
                      <a:gd name="connsiteX1" fmla="*/ 143203 w 157325"/>
                      <a:gd name="connsiteY1" fmla="*/ 112488 h 112971"/>
                      <a:gd name="connsiteX2" fmla="*/ 139983 w 157325"/>
                      <a:gd name="connsiteY2" fmla="*/ 104561 h 112971"/>
                      <a:gd name="connsiteX3" fmla="*/ 145224 w 157325"/>
                      <a:gd name="connsiteY3" fmla="*/ 78663 h 112971"/>
                      <a:gd name="connsiteX4" fmla="*/ 78663 w 157325"/>
                      <a:gd name="connsiteY4" fmla="*/ 12102 h 112971"/>
                      <a:gd name="connsiteX5" fmla="*/ 12102 w 157325"/>
                      <a:gd name="connsiteY5" fmla="*/ 78663 h 112971"/>
                      <a:gd name="connsiteX6" fmla="*/ 17185 w 157325"/>
                      <a:gd name="connsiteY6" fmla="*/ 104222 h 112971"/>
                      <a:gd name="connsiteX7" fmla="*/ 13905 w 157325"/>
                      <a:gd name="connsiteY7" fmla="*/ 112137 h 112971"/>
                      <a:gd name="connsiteX8" fmla="*/ 6003 w 157325"/>
                      <a:gd name="connsiteY8" fmla="*/ 108869 h 112971"/>
                      <a:gd name="connsiteX9" fmla="*/ 0 w 157325"/>
                      <a:gd name="connsiteY9" fmla="*/ 78663 h 112971"/>
                      <a:gd name="connsiteX10" fmla="*/ 78663 w 157325"/>
                      <a:gd name="connsiteY10" fmla="*/ 0 h 112971"/>
                      <a:gd name="connsiteX11" fmla="*/ 157326 w 157325"/>
                      <a:gd name="connsiteY11" fmla="*/ 78663 h 112971"/>
                      <a:gd name="connsiteX12" fmla="*/ 151141 w 157325"/>
                      <a:gd name="connsiteY12" fmla="*/ 109281 h 112971"/>
                      <a:gd name="connsiteX13" fmla="*/ 145562 w 157325"/>
                      <a:gd name="connsiteY13" fmla="*/ 112972 h 11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25" h="112971">
                        <a:moveTo>
                          <a:pt x="145562" y="112972"/>
                        </a:moveTo>
                        <a:cubicBezTo>
                          <a:pt x="144776" y="112972"/>
                          <a:pt x="143977" y="112815"/>
                          <a:pt x="143203" y="112488"/>
                        </a:cubicBezTo>
                        <a:cubicBezTo>
                          <a:pt x="140129" y="111193"/>
                          <a:pt x="138689" y="107635"/>
                          <a:pt x="139983" y="104561"/>
                        </a:cubicBezTo>
                        <a:cubicBezTo>
                          <a:pt x="143457" y="96356"/>
                          <a:pt x="145224" y="87642"/>
                          <a:pt x="145224" y="78663"/>
                        </a:cubicBezTo>
                        <a:cubicBezTo>
                          <a:pt x="145224" y="41958"/>
                          <a:pt x="115356" y="12102"/>
                          <a:pt x="78663" y="12102"/>
                        </a:cubicBezTo>
                        <a:cubicBezTo>
                          <a:pt x="41970" y="12102"/>
                          <a:pt x="12102" y="41958"/>
                          <a:pt x="12102" y="78663"/>
                        </a:cubicBezTo>
                        <a:cubicBezTo>
                          <a:pt x="12102" y="87509"/>
                          <a:pt x="13820" y="96102"/>
                          <a:pt x="17185" y="104222"/>
                        </a:cubicBezTo>
                        <a:cubicBezTo>
                          <a:pt x="18456" y="107308"/>
                          <a:pt x="17003" y="110854"/>
                          <a:pt x="13905" y="112137"/>
                        </a:cubicBezTo>
                        <a:cubicBezTo>
                          <a:pt x="10831" y="113395"/>
                          <a:pt x="7285" y="111955"/>
                          <a:pt x="6003" y="108869"/>
                        </a:cubicBezTo>
                        <a:cubicBezTo>
                          <a:pt x="2021" y="99272"/>
                          <a:pt x="0" y="89107"/>
                          <a:pt x="0" y="78663"/>
                        </a:cubicBezTo>
                        <a:cubicBezTo>
                          <a:pt x="0" y="35289"/>
                          <a:pt x="35289" y="0"/>
                          <a:pt x="78663" y="0"/>
                        </a:cubicBezTo>
                        <a:cubicBezTo>
                          <a:pt x="122036" y="0"/>
                          <a:pt x="157326" y="35289"/>
                          <a:pt x="157326" y="78663"/>
                        </a:cubicBezTo>
                        <a:cubicBezTo>
                          <a:pt x="157326" y="89276"/>
                          <a:pt x="155244" y="99575"/>
                          <a:pt x="151141" y="109281"/>
                        </a:cubicBezTo>
                        <a:cubicBezTo>
                          <a:pt x="150161" y="111592"/>
                          <a:pt x="147922" y="112972"/>
                          <a:pt x="145562" y="112972"/>
                        </a:cubicBezTo>
                        <a:close/>
                      </a:path>
                    </a:pathLst>
                  </a:custGeom>
                  <a:grpFill/>
                  <a:ln w="1190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38C79E0-D68D-97CE-6FA4-33231F469229}"/>
                      </a:ext>
                    </a:extLst>
                  </p:cNvPr>
                  <p:cNvSpPr/>
                  <p:nvPr/>
                </p:nvSpPr>
                <p:spPr>
                  <a:xfrm>
                    <a:off x="4249207" y="5089666"/>
                    <a:ext cx="114231" cy="54458"/>
                  </a:xfrm>
                  <a:custGeom>
                    <a:avLst/>
                    <a:gdLst>
                      <a:gd name="connsiteX0" fmla="*/ 57112 w 114231"/>
                      <a:gd name="connsiteY0" fmla="*/ 54459 h 54458"/>
                      <a:gd name="connsiteX1" fmla="*/ 1794 w 114231"/>
                      <a:gd name="connsiteY1" fmla="*/ 31683 h 54458"/>
                      <a:gd name="connsiteX2" fmla="*/ 535 w 114231"/>
                      <a:gd name="connsiteY2" fmla="*/ 24882 h 54458"/>
                      <a:gd name="connsiteX3" fmla="*/ 38959 w 114231"/>
                      <a:gd name="connsiteY3" fmla="*/ 0 h 54458"/>
                      <a:gd name="connsiteX4" fmla="*/ 75265 w 114231"/>
                      <a:gd name="connsiteY4" fmla="*/ 0 h 54458"/>
                      <a:gd name="connsiteX5" fmla="*/ 113688 w 114231"/>
                      <a:gd name="connsiteY5" fmla="*/ 24882 h 54458"/>
                      <a:gd name="connsiteX6" fmla="*/ 112430 w 114231"/>
                      <a:gd name="connsiteY6" fmla="*/ 31683 h 54458"/>
                      <a:gd name="connsiteX7" fmla="*/ 57112 w 114231"/>
                      <a:gd name="connsiteY7" fmla="*/ 54459 h 54458"/>
                      <a:gd name="connsiteX8" fmla="*/ 13581 w 114231"/>
                      <a:gd name="connsiteY8" fmla="*/ 26128 h 54458"/>
                      <a:gd name="connsiteX9" fmla="*/ 57112 w 114231"/>
                      <a:gd name="connsiteY9" fmla="*/ 42357 h 54458"/>
                      <a:gd name="connsiteX10" fmla="*/ 100642 w 114231"/>
                      <a:gd name="connsiteY10" fmla="*/ 26128 h 54458"/>
                      <a:gd name="connsiteX11" fmla="*/ 75265 w 114231"/>
                      <a:gd name="connsiteY11" fmla="*/ 12102 h 54458"/>
                      <a:gd name="connsiteX12" fmla="*/ 38959 w 114231"/>
                      <a:gd name="connsiteY12" fmla="*/ 12102 h 54458"/>
                      <a:gd name="connsiteX13" fmla="*/ 13581 w 114231"/>
                      <a:gd name="connsiteY13" fmla="*/ 26128 h 5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31" h="54458">
                        <a:moveTo>
                          <a:pt x="57112" y="54459"/>
                        </a:moveTo>
                        <a:cubicBezTo>
                          <a:pt x="36260" y="54459"/>
                          <a:pt x="16619" y="46375"/>
                          <a:pt x="1794" y="31683"/>
                        </a:cubicBezTo>
                        <a:cubicBezTo>
                          <a:pt x="3" y="29904"/>
                          <a:pt x="-506" y="27181"/>
                          <a:pt x="535" y="24882"/>
                        </a:cubicBezTo>
                        <a:cubicBezTo>
                          <a:pt x="7397" y="9766"/>
                          <a:pt x="22476" y="0"/>
                          <a:pt x="38959" y="0"/>
                        </a:cubicBezTo>
                        <a:lnTo>
                          <a:pt x="75265" y="0"/>
                        </a:lnTo>
                        <a:cubicBezTo>
                          <a:pt x="91748" y="0"/>
                          <a:pt x="106827" y="9766"/>
                          <a:pt x="113688" y="24882"/>
                        </a:cubicBezTo>
                        <a:cubicBezTo>
                          <a:pt x="114741" y="27181"/>
                          <a:pt x="114233" y="29904"/>
                          <a:pt x="112430" y="31683"/>
                        </a:cubicBezTo>
                        <a:cubicBezTo>
                          <a:pt x="97605" y="46375"/>
                          <a:pt x="77963" y="54459"/>
                          <a:pt x="57112" y="54459"/>
                        </a:cubicBezTo>
                        <a:close/>
                        <a:moveTo>
                          <a:pt x="13581" y="26128"/>
                        </a:moveTo>
                        <a:cubicBezTo>
                          <a:pt x="25683" y="36621"/>
                          <a:pt x="40980" y="42357"/>
                          <a:pt x="57112" y="42357"/>
                        </a:cubicBezTo>
                        <a:cubicBezTo>
                          <a:pt x="73244" y="42357"/>
                          <a:pt x="88541" y="36621"/>
                          <a:pt x="100642" y="26128"/>
                        </a:cubicBezTo>
                        <a:cubicBezTo>
                          <a:pt x="95148" y="17487"/>
                          <a:pt x="85588" y="12102"/>
                          <a:pt x="75265" y="12102"/>
                        </a:cubicBezTo>
                        <a:lnTo>
                          <a:pt x="38959" y="12102"/>
                        </a:lnTo>
                        <a:cubicBezTo>
                          <a:pt x="28636" y="12102"/>
                          <a:pt x="19075" y="17487"/>
                          <a:pt x="13581" y="26128"/>
                        </a:cubicBezTo>
                        <a:close/>
                      </a:path>
                    </a:pathLst>
                  </a:custGeom>
                  <a:grpFill/>
                  <a:ln w="1190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7872624-7C9F-AA17-11B2-17B0DE74A7BB}"/>
                      </a:ext>
                    </a:extLst>
                  </p:cNvPr>
                  <p:cNvSpPr/>
                  <p:nvPr/>
                </p:nvSpPr>
                <p:spPr>
                  <a:xfrm>
                    <a:off x="4276063" y="5017054"/>
                    <a:ext cx="60509" cy="60509"/>
                  </a:xfrm>
                  <a:custGeom>
                    <a:avLst/>
                    <a:gdLst>
                      <a:gd name="connsiteX0" fmla="*/ 30255 w 60509"/>
                      <a:gd name="connsiteY0" fmla="*/ 60510 h 60509"/>
                      <a:gd name="connsiteX1" fmla="*/ 0 w 60509"/>
                      <a:gd name="connsiteY1" fmla="*/ 30255 h 60509"/>
                      <a:gd name="connsiteX2" fmla="*/ 30255 w 60509"/>
                      <a:gd name="connsiteY2" fmla="*/ 0 h 60509"/>
                      <a:gd name="connsiteX3" fmla="*/ 60510 w 60509"/>
                      <a:gd name="connsiteY3" fmla="*/ 30255 h 60509"/>
                      <a:gd name="connsiteX4" fmla="*/ 30255 w 60509"/>
                      <a:gd name="connsiteY4" fmla="*/ 60510 h 60509"/>
                      <a:gd name="connsiteX5" fmla="*/ 30255 w 60509"/>
                      <a:gd name="connsiteY5" fmla="*/ 12102 h 60509"/>
                      <a:gd name="connsiteX6" fmla="*/ 12102 w 60509"/>
                      <a:gd name="connsiteY6" fmla="*/ 30255 h 60509"/>
                      <a:gd name="connsiteX7" fmla="*/ 30255 w 60509"/>
                      <a:gd name="connsiteY7" fmla="*/ 48408 h 60509"/>
                      <a:gd name="connsiteX8" fmla="*/ 48408 w 60509"/>
                      <a:gd name="connsiteY8" fmla="*/ 30255 h 60509"/>
                      <a:gd name="connsiteX9" fmla="*/ 30255 w 60509"/>
                      <a:gd name="connsiteY9" fmla="*/ 12102 h 6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09" h="60509">
                        <a:moveTo>
                          <a:pt x="30255" y="60510"/>
                        </a:moveTo>
                        <a:cubicBezTo>
                          <a:pt x="13566" y="60510"/>
                          <a:pt x="0" y="46931"/>
                          <a:pt x="0" y="30255"/>
                        </a:cubicBezTo>
                        <a:cubicBezTo>
                          <a:pt x="0" y="13578"/>
                          <a:pt x="13566" y="0"/>
                          <a:pt x="30255" y="0"/>
                        </a:cubicBezTo>
                        <a:cubicBezTo>
                          <a:pt x="46944" y="0"/>
                          <a:pt x="60510" y="13578"/>
                          <a:pt x="60510" y="30255"/>
                        </a:cubicBezTo>
                        <a:cubicBezTo>
                          <a:pt x="60510" y="46931"/>
                          <a:pt x="46944" y="60510"/>
                          <a:pt x="30255" y="60510"/>
                        </a:cubicBezTo>
                        <a:close/>
                        <a:moveTo>
                          <a:pt x="30255" y="12102"/>
                        </a:moveTo>
                        <a:cubicBezTo>
                          <a:pt x="20247" y="12102"/>
                          <a:pt x="12102" y="20247"/>
                          <a:pt x="12102" y="30255"/>
                        </a:cubicBezTo>
                        <a:cubicBezTo>
                          <a:pt x="12102" y="40263"/>
                          <a:pt x="20247" y="48408"/>
                          <a:pt x="30255" y="48408"/>
                        </a:cubicBezTo>
                        <a:cubicBezTo>
                          <a:pt x="40263" y="48408"/>
                          <a:pt x="48408" y="40263"/>
                          <a:pt x="48408" y="30255"/>
                        </a:cubicBezTo>
                        <a:cubicBezTo>
                          <a:pt x="48408" y="20247"/>
                          <a:pt x="40263" y="12102"/>
                          <a:pt x="30255" y="12102"/>
                        </a:cubicBezTo>
                        <a:close/>
                      </a:path>
                    </a:pathLst>
                  </a:custGeom>
                  <a:grpFill/>
                  <a:ln w="11906" cap="flat">
                    <a:noFill/>
                    <a:prstDash val="solid"/>
                    <a:miter/>
                  </a:ln>
                </p:spPr>
                <p:txBody>
                  <a:bodyPr rtlCol="0" anchor="ctr"/>
                  <a:lstStyle/>
                  <a:p>
                    <a:endParaRPr lang="en-US"/>
                  </a:p>
                </p:txBody>
              </p:sp>
            </p:grpSp>
            <p:grpSp>
              <p:nvGrpSpPr>
                <p:cNvPr id="36" name="Picture 259">
                  <a:extLst>
                    <a:ext uri="{FF2B5EF4-FFF2-40B4-BE49-F238E27FC236}">
                      <a16:creationId xmlns:a16="http://schemas.microsoft.com/office/drawing/2014/main" id="{CC90DB9B-3A7A-43A4-9E08-A67AEC6E5BCA}"/>
                    </a:ext>
                  </a:extLst>
                </p:cNvPr>
                <p:cNvGrpSpPr/>
                <p:nvPr/>
              </p:nvGrpSpPr>
              <p:grpSpPr>
                <a:xfrm>
                  <a:off x="4784048" y="2557622"/>
                  <a:ext cx="181470" cy="181470"/>
                  <a:chOff x="4227655" y="4986799"/>
                  <a:chExt cx="157325" cy="157325"/>
                </a:xfrm>
                <a:grpFill/>
              </p:grpSpPr>
              <p:sp>
                <p:nvSpPr>
                  <p:cNvPr id="38" name="Freeform 37">
                    <a:extLst>
                      <a:ext uri="{FF2B5EF4-FFF2-40B4-BE49-F238E27FC236}">
                        <a16:creationId xmlns:a16="http://schemas.microsoft.com/office/drawing/2014/main" id="{DBC0AC69-FED5-9958-410B-8B38E11841AE}"/>
                      </a:ext>
                    </a:extLst>
                  </p:cNvPr>
                  <p:cNvSpPr/>
                  <p:nvPr/>
                </p:nvSpPr>
                <p:spPr>
                  <a:xfrm>
                    <a:off x="4227655" y="4986799"/>
                    <a:ext cx="157325" cy="112971"/>
                  </a:xfrm>
                  <a:custGeom>
                    <a:avLst/>
                    <a:gdLst>
                      <a:gd name="connsiteX0" fmla="*/ 145562 w 157325"/>
                      <a:gd name="connsiteY0" fmla="*/ 112972 h 112971"/>
                      <a:gd name="connsiteX1" fmla="*/ 143203 w 157325"/>
                      <a:gd name="connsiteY1" fmla="*/ 112488 h 112971"/>
                      <a:gd name="connsiteX2" fmla="*/ 139983 w 157325"/>
                      <a:gd name="connsiteY2" fmla="*/ 104561 h 112971"/>
                      <a:gd name="connsiteX3" fmla="*/ 145224 w 157325"/>
                      <a:gd name="connsiteY3" fmla="*/ 78663 h 112971"/>
                      <a:gd name="connsiteX4" fmla="*/ 78663 w 157325"/>
                      <a:gd name="connsiteY4" fmla="*/ 12102 h 112971"/>
                      <a:gd name="connsiteX5" fmla="*/ 12102 w 157325"/>
                      <a:gd name="connsiteY5" fmla="*/ 78663 h 112971"/>
                      <a:gd name="connsiteX6" fmla="*/ 17185 w 157325"/>
                      <a:gd name="connsiteY6" fmla="*/ 104222 h 112971"/>
                      <a:gd name="connsiteX7" fmla="*/ 13905 w 157325"/>
                      <a:gd name="connsiteY7" fmla="*/ 112137 h 112971"/>
                      <a:gd name="connsiteX8" fmla="*/ 6003 w 157325"/>
                      <a:gd name="connsiteY8" fmla="*/ 108869 h 112971"/>
                      <a:gd name="connsiteX9" fmla="*/ 0 w 157325"/>
                      <a:gd name="connsiteY9" fmla="*/ 78663 h 112971"/>
                      <a:gd name="connsiteX10" fmla="*/ 78663 w 157325"/>
                      <a:gd name="connsiteY10" fmla="*/ 0 h 112971"/>
                      <a:gd name="connsiteX11" fmla="*/ 157326 w 157325"/>
                      <a:gd name="connsiteY11" fmla="*/ 78663 h 112971"/>
                      <a:gd name="connsiteX12" fmla="*/ 151141 w 157325"/>
                      <a:gd name="connsiteY12" fmla="*/ 109281 h 112971"/>
                      <a:gd name="connsiteX13" fmla="*/ 145562 w 157325"/>
                      <a:gd name="connsiteY13" fmla="*/ 112972 h 11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25" h="112971">
                        <a:moveTo>
                          <a:pt x="145562" y="112972"/>
                        </a:moveTo>
                        <a:cubicBezTo>
                          <a:pt x="144776" y="112972"/>
                          <a:pt x="143977" y="112815"/>
                          <a:pt x="143203" y="112488"/>
                        </a:cubicBezTo>
                        <a:cubicBezTo>
                          <a:pt x="140129" y="111193"/>
                          <a:pt x="138689" y="107635"/>
                          <a:pt x="139983" y="104561"/>
                        </a:cubicBezTo>
                        <a:cubicBezTo>
                          <a:pt x="143457" y="96356"/>
                          <a:pt x="145224" y="87642"/>
                          <a:pt x="145224" y="78663"/>
                        </a:cubicBezTo>
                        <a:cubicBezTo>
                          <a:pt x="145224" y="41958"/>
                          <a:pt x="115356" y="12102"/>
                          <a:pt x="78663" y="12102"/>
                        </a:cubicBezTo>
                        <a:cubicBezTo>
                          <a:pt x="41970" y="12102"/>
                          <a:pt x="12102" y="41958"/>
                          <a:pt x="12102" y="78663"/>
                        </a:cubicBezTo>
                        <a:cubicBezTo>
                          <a:pt x="12102" y="87509"/>
                          <a:pt x="13820" y="96102"/>
                          <a:pt x="17185" y="104222"/>
                        </a:cubicBezTo>
                        <a:cubicBezTo>
                          <a:pt x="18456" y="107308"/>
                          <a:pt x="17003" y="110854"/>
                          <a:pt x="13905" y="112137"/>
                        </a:cubicBezTo>
                        <a:cubicBezTo>
                          <a:pt x="10831" y="113395"/>
                          <a:pt x="7285" y="111955"/>
                          <a:pt x="6003" y="108869"/>
                        </a:cubicBezTo>
                        <a:cubicBezTo>
                          <a:pt x="2021" y="99272"/>
                          <a:pt x="0" y="89107"/>
                          <a:pt x="0" y="78663"/>
                        </a:cubicBezTo>
                        <a:cubicBezTo>
                          <a:pt x="0" y="35289"/>
                          <a:pt x="35289" y="0"/>
                          <a:pt x="78663" y="0"/>
                        </a:cubicBezTo>
                        <a:cubicBezTo>
                          <a:pt x="122036" y="0"/>
                          <a:pt x="157326" y="35289"/>
                          <a:pt x="157326" y="78663"/>
                        </a:cubicBezTo>
                        <a:cubicBezTo>
                          <a:pt x="157326" y="89276"/>
                          <a:pt x="155244" y="99575"/>
                          <a:pt x="151141" y="109281"/>
                        </a:cubicBezTo>
                        <a:cubicBezTo>
                          <a:pt x="150161" y="111592"/>
                          <a:pt x="147922" y="112972"/>
                          <a:pt x="145562" y="112972"/>
                        </a:cubicBezTo>
                        <a:close/>
                      </a:path>
                    </a:pathLst>
                  </a:custGeom>
                  <a:grpFill/>
                  <a:ln w="1190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A8F244-590C-4663-2260-7ACD9D0E8E57}"/>
                      </a:ext>
                    </a:extLst>
                  </p:cNvPr>
                  <p:cNvSpPr/>
                  <p:nvPr/>
                </p:nvSpPr>
                <p:spPr>
                  <a:xfrm>
                    <a:off x="4249207" y="5089666"/>
                    <a:ext cx="114231" cy="54458"/>
                  </a:xfrm>
                  <a:custGeom>
                    <a:avLst/>
                    <a:gdLst>
                      <a:gd name="connsiteX0" fmla="*/ 57112 w 114231"/>
                      <a:gd name="connsiteY0" fmla="*/ 54459 h 54458"/>
                      <a:gd name="connsiteX1" fmla="*/ 1794 w 114231"/>
                      <a:gd name="connsiteY1" fmla="*/ 31683 h 54458"/>
                      <a:gd name="connsiteX2" fmla="*/ 535 w 114231"/>
                      <a:gd name="connsiteY2" fmla="*/ 24882 h 54458"/>
                      <a:gd name="connsiteX3" fmla="*/ 38959 w 114231"/>
                      <a:gd name="connsiteY3" fmla="*/ 0 h 54458"/>
                      <a:gd name="connsiteX4" fmla="*/ 75265 w 114231"/>
                      <a:gd name="connsiteY4" fmla="*/ 0 h 54458"/>
                      <a:gd name="connsiteX5" fmla="*/ 113688 w 114231"/>
                      <a:gd name="connsiteY5" fmla="*/ 24882 h 54458"/>
                      <a:gd name="connsiteX6" fmla="*/ 112430 w 114231"/>
                      <a:gd name="connsiteY6" fmla="*/ 31683 h 54458"/>
                      <a:gd name="connsiteX7" fmla="*/ 57112 w 114231"/>
                      <a:gd name="connsiteY7" fmla="*/ 54459 h 54458"/>
                      <a:gd name="connsiteX8" fmla="*/ 13581 w 114231"/>
                      <a:gd name="connsiteY8" fmla="*/ 26128 h 54458"/>
                      <a:gd name="connsiteX9" fmla="*/ 57112 w 114231"/>
                      <a:gd name="connsiteY9" fmla="*/ 42357 h 54458"/>
                      <a:gd name="connsiteX10" fmla="*/ 100642 w 114231"/>
                      <a:gd name="connsiteY10" fmla="*/ 26128 h 54458"/>
                      <a:gd name="connsiteX11" fmla="*/ 75265 w 114231"/>
                      <a:gd name="connsiteY11" fmla="*/ 12102 h 54458"/>
                      <a:gd name="connsiteX12" fmla="*/ 38959 w 114231"/>
                      <a:gd name="connsiteY12" fmla="*/ 12102 h 54458"/>
                      <a:gd name="connsiteX13" fmla="*/ 13581 w 114231"/>
                      <a:gd name="connsiteY13" fmla="*/ 26128 h 5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31" h="54458">
                        <a:moveTo>
                          <a:pt x="57112" y="54459"/>
                        </a:moveTo>
                        <a:cubicBezTo>
                          <a:pt x="36260" y="54459"/>
                          <a:pt x="16619" y="46375"/>
                          <a:pt x="1794" y="31683"/>
                        </a:cubicBezTo>
                        <a:cubicBezTo>
                          <a:pt x="3" y="29904"/>
                          <a:pt x="-506" y="27181"/>
                          <a:pt x="535" y="24882"/>
                        </a:cubicBezTo>
                        <a:cubicBezTo>
                          <a:pt x="7397" y="9766"/>
                          <a:pt x="22476" y="0"/>
                          <a:pt x="38959" y="0"/>
                        </a:cubicBezTo>
                        <a:lnTo>
                          <a:pt x="75265" y="0"/>
                        </a:lnTo>
                        <a:cubicBezTo>
                          <a:pt x="91748" y="0"/>
                          <a:pt x="106827" y="9766"/>
                          <a:pt x="113688" y="24882"/>
                        </a:cubicBezTo>
                        <a:cubicBezTo>
                          <a:pt x="114741" y="27181"/>
                          <a:pt x="114233" y="29904"/>
                          <a:pt x="112430" y="31683"/>
                        </a:cubicBezTo>
                        <a:cubicBezTo>
                          <a:pt x="97605" y="46375"/>
                          <a:pt x="77963" y="54459"/>
                          <a:pt x="57112" y="54459"/>
                        </a:cubicBezTo>
                        <a:close/>
                        <a:moveTo>
                          <a:pt x="13581" y="26128"/>
                        </a:moveTo>
                        <a:cubicBezTo>
                          <a:pt x="25683" y="36621"/>
                          <a:pt x="40980" y="42357"/>
                          <a:pt x="57112" y="42357"/>
                        </a:cubicBezTo>
                        <a:cubicBezTo>
                          <a:pt x="73244" y="42357"/>
                          <a:pt x="88541" y="36621"/>
                          <a:pt x="100642" y="26128"/>
                        </a:cubicBezTo>
                        <a:cubicBezTo>
                          <a:pt x="95148" y="17487"/>
                          <a:pt x="85588" y="12102"/>
                          <a:pt x="75265" y="12102"/>
                        </a:cubicBezTo>
                        <a:lnTo>
                          <a:pt x="38959" y="12102"/>
                        </a:lnTo>
                        <a:cubicBezTo>
                          <a:pt x="28636" y="12102"/>
                          <a:pt x="19075" y="17487"/>
                          <a:pt x="13581" y="26128"/>
                        </a:cubicBezTo>
                        <a:close/>
                      </a:path>
                    </a:pathLst>
                  </a:custGeom>
                  <a:grpFill/>
                  <a:ln w="1190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73E6B85-8630-6605-690C-3F76833B9249}"/>
                      </a:ext>
                    </a:extLst>
                  </p:cNvPr>
                  <p:cNvSpPr/>
                  <p:nvPr/>
                </p:nvSpPr>
                <p:spPr>
                  <a:xfrm>
                    <a:off x="4276063" y="5017054"/>
                    <a:ext cx="60509" cy="60509"/>
                  </a:xfrm>
                  <a:custGeom>
                    <a:avLst/>
                    <a:gdLst>
                      <a:gd name="connsiteX0" fmla="*/ 30255 w 60509"/>
                      <a:gd name="connsiteY0" fmla="*/ 60510 h 60509"/>
                      <a:gd name="connsiteX1" fmla="*/ 0 w 60509"/>
                      <a:gd name="connsiteY1" fmla="*/ 30255 h 60509"/>
                      <a:gd name="connsiteX2" fmla="*/ 30255 w 60509"/>
                      <a:gd name="connsiteY2" fmla="*/ 0 h 60509"/>
                      <a:gd name="connsiteX3" fmla="*/ 60510 w 60509"/>
                      <a:gd name="connsiteY3" fmla="*/ 30255 h 60509"/>
                      <a:gd name="connsiteX4" fmla="*/ 30255 w 60509"/>
                      <a:gd name="connsiteY4" fmla="*/ 60510 h 60509"/>
                      <a:gd name="connsiteX5" fmla="*/ 30255 w 60509"/>
                      <a:gd name="connsiteY5" fmla="*/ 12102 h 60509"/>
                      <a:gd name="connsiteX6" fmla="*/ 12102 w 60509"/>
                      <a:gd name="connsiteY6" fmla="*/ 30255 h 60509"/>
                      <a:gd name="connsiteX7" fmla="*/ 30255 w 60509"/>
                      <a:gd name="connsiteY7" fmla="*/ 48408 h 60509"/>
                      <a:gd name="connsiteX8" fmla="*/ 48408 w 60509"/>
                      <a:gd name="connsiteY8" fmla="*/ 30255 h 60509"/>
                      <a:gd name="connsiteX9" fmla="*/ 30255 w 60509"/>
                      <a:gd name="connsiteY9" fmla="*/ 12102 h 6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09" h="60509">
                        <a:moveTo>
                          <a:pt x="30255" y="60510"/>
                        </a:moveTo>
                        <a:cubicBezTo>
                          <a:pt x="13566" y="60510"/>
                          <a:pt x="0" y="46931"/>
                          <a:pt x="0" y="30255"/>
                        </a:cubicBezTo>
                        <a:cubicBezTo>
                          <a:pt x="0" y="13578"/>
                          <a:pt x="13566" y="0"/>
                          <a:pt x="30255" y="0"/>
                        </a:cubicBezTo>
                        <a:cubicBezTo>
                          <a:pt x="46944" y="0"/>
                          <a:pt x="60510" y="13578"/>
                          <a:pt x="60510" y="30255"/>
                        </a:cubicBezTo>
                        <a:cubicBezTo>
                          <a:pt x="60510" y="46931"/>
                          <a:pt x="46944" y="60510"/>
                          <a:pt x="30255" y="60510"/>
                        </a:cubicBezTo>
                        <a:close/>
                        <a:moveTo>
                          <a:pt x="30255" y="12102"/>
                        </a:moveTo>
                        <a:cubicBezTo>
                          <a:pt x="20247" y="12102"/>
                          <a:pt x="12102" y="20247"/>
                          <a:pt x="12102" y="30255"/>
                        </a:cubicBezTo>
                        <a:cubicBezTo>
                          <a:pt x="12102" y="40263"/>
                          <a:pt x="20247" y="48408"/>
                          <a:pt x="30255" y="48408"/>
                        </a:cubicBezTo>
                        <a:cubicBezTo>
                          <a:pt x="40263" y="48408"/>
                          <a:pt x="48408" y="40263"/>
                          <a:pt x="48408" y="30255"/>
                        </a:cubicBezTo>
                        <a:cubicBezTo>
                          <a:pt x="48408" y="20247"/>
                          <a:pt x="40263" y="12102"/>
                          <a:pt x="30255" y="12102"/>
                        </a:cubicBezTo>
                        <a:close/>
                      </a:path>
                    </a:pathLst>
                  </a:custGeom>
                  <a:grpFill/>
                  <a:ln w="11906" cap="flat">
                    <a:noFill/>
                    <a:prstDash val="solid"/>
                    <a:miter/>
                  </a:ln>
                </p:spPr>
                <p:txBody>
                  <a:bodyPr rtlCol="0" anchor="ctr"/>
                  <a:lstStyle/>
                  <a:p>
                    <a:endParaRPr lang="en-US"/>
                  </a:p>
                </p:txBody>
              </p:sp>
            </p:grpSp>
          </p:grpSp>
        </p:grpSp>
      </p:grpSp>
    </p:spTree>
    <p:extLst>
      <p:ext uri="{BB962C8B-B14F-4D97-AF65-F5344CB8AC3E}">
        <p14:creationId xmlns:p14="http://schemas.microsoft.com/office/powerpoint/2010/main" val="21979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3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1+#ppt_w/2"/>
                                          </p:val>
                                        </p:tav>
                                        <p:tav tm="100000">
                                          <p:val>
                                            <p:strVal val="#ppt_x"/>
                                          </p:val>
                                        </p:tav>
                                      </p:tavLst>
                                    </p:anim>
                                    <p:anim calcmode="lin" valueType="num">
                                      <p:cBhvr additive="base">
                                        <p:cTn id="14"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83339-EF57-0FFB-1FE9-BBA944526A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38" r="930" b="929"/>
          <a:stretch/>
        </p:blipFill>
        <p:spPr>
          <a:xfrm>
            <a:off x="-12975" y="-27474"/>
            <a:ext cx="9189397" cy="4234798"/>
          </a:xfrm>
          <a:prstGeom prst="rect">
            <a:avLst/>
          </a:prstGeom>
        </p:spPr>
      </p:pic>
      <p:sp>
        <p:nvSpPr>
          <p:cNvPr id="3" name="Rectangle 2">
            <a:extLst>
              <a:ext uri="{FF2B5EF4-FFF2-40B4-BE49-F238E27FC236}">
                <a16:creationId xmlns:a16="http://schemas.microsoft.com/office/drawing/2014/main" id="{743A41E4-9345-C476-0BAD-B11634C02CA5}"/>
              </a:ext>
            </a:extLst>
          </p:cNvPr>
          <p:cNvSpPr/>
          <p:nvPr/>
        </p:nvSpPr>
        <p:spPr>
          <a:xfrm>
            <a:off x="-12978" y="-27472"/>
            <a:ext cx="6074974" cy="4234796"/>
          </a:xfrm>
          <a:prstGeom prst="rect">
            <a:avLst/>
          </a:prstGeom>
          <a:gradFill>
            <a:gsLst>
              <a:gs pos="22000">
                <a:schemeClr val="tx1">
                  <a:alpha val="12804"/>
                </a:schemeClr>
              </a:gs>
              <a:gs pos="99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a:extLst>
              <a:ext uri="{FF2B5EF4-FFF2-40B4-BE49-F238E27FC236}">
                <a16:creationId xmlns:a16="http://schemas.microsoft.com/office/drawing/2014/main" id="{30482BE6-8E81-FC4C-96D5-2C8DD94BAD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4637" y="4374152"/>
            <a:ext cx="2062899" cy="568270"/>
          </a:xfrm>
          <a:prstGeom prst="rect">
            <a:avLst/>
          </a:prstGeom>
        </p:spPr>
      </p:pic>
      <p:sp>
        <p:nvSpPr>
          <p:cNvPr id="5" name="Rectangle 23">
            <a:extLst>
              <a:ext uri="{FF2B5EF4-FFF2-40B4-BE49-F238E27FC236}">
                <a16:creationId xmlns:a16="http://schemas.microsoft.com/office/drawing/2014/main" id="{FD997844-7264-5048-BF60-0629A55C1DF4}"/>
              </a:ext>
            </a:extLst>
          </p:cNvPr>
          <p:cNvSpPr>
            <a:spLocks noChangeArrowheads="1"/>
          </p:cNvSpPr>
          <p:nvPr/>
        </p:nvSpPr>
        <p:spPr bwMode="auto">
          <a:xfrm>
            <a:off x="395289" y="4515437"/>
            <a:ext cx="4150743" cy="2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72000" rIns="72000" bIns="72000">
            <a:spAutoFit/>
          </a:bodyPr>
          <a:lstStyle>
            <a:lvl1pPr eaLnBrk="0" hangingPunct="0">
              <a:defRPr sz="2400" b="1">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b="1">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b="1">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b="1">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defTabSz="457189" eaLnBrk="1" hangingPunct="1">
              <a:defRPr/>
            </a:pPr>
            <a:r>
              <a:rPr lang="en-US" altLang="en-US" sz="800" b="0" dirty="0">
                <a:solidFill>
                  <a:prstClr val="black"/>
                </a:solidFill>
                <a:latin typeface="Century Gothic" panose="020B0502020202020204" pitchFamily="34" charset="0"/>
              </a:rPr>
              <a:t>Old Mutual Life Assurance Company (SA) Limited is a licensed FSP and Life Insurer.</a:t>
            </a:r>
            <a:endParaRPr lang="en-GB" altLang="en-US" sz="800" b="0" dirty="0">
              <a:solidFill>
                <a:prstClr val="black"/>
              </a:solidFill>
            </a:endParaRPr>
          </a:p>
        </p:txBody>
      </p:sp>
      <p:pic>
        <p:nvPicPr>
          <p:cNvPr id="11" name="Picture 10" descr="A picture containing drawing&#10;&#10;Description automatically generated">
            <a:extLst>
              <a:ext uri="{FF2B5EF4-FFF2-40B4-BE49-F238E27FC236}">
                <a16:creationId xmlns:a16="http://schemas.microsoft.com/office/drawing/2014/main" id="{8E0A76D5-413A-6A4D-9A76-53B4C66A5C1B}"/>
              </a:ext>
            </a:extLst>
          </p:cNvPr>
          <p:cNvPicPr>
            <a:picLocks noChangeAspect="1"/>
          </p:cNvPicPr>
          <p:nvPr/>
        </p:nvPicPr>
        <p:blipFill>
          <a:blip r:embed="rId5"/>
          <a:stretch>
            <a:fillRect/>
          </a:stretch>
        </p:blipFill>
        <p:spPr>
          <a:xfrm>
            <a:off x="622763" y="603324"/>
            <a:ext cx="2198693" cy="1473124"/>
          </a:xfrm>
          <a:prstGeom prst="rect">
            <a:avLst/>
          </a:prstGeom>
        </p:spPr>
      </p:pic>
      <p:sp>
        <p:nvSpPr>
          <p:cNvPr id="12" name="TextBox 11">
            <a:extLst>
              <a:ext uri="{FF2B5EF4-FFF2-40B4-BE49-F238E27FC236}">
                <a16:creationId xmlns:a16="http://schemas.microsoft.com/office/drawing/2014/main" id="{18C45391-EB1D-AF45-B823-AAF6880A9113}"/>
              </a:ext>
            </a:extLst>
          </p:cNvPr>
          <p:cNvSpPr txBox="1"/>
          <p:nvPr/>
        </p:nvSpPr>
        <p:spPr>
          <a:xfrm>
            <a:off x="572663" y="2694509"/>
            <a:ext cx="5800802" cy="707886"/>
          </a:xfrm>
          <a:prstGeom prst="rect">
            <a:avLst/>
          </a:prstGeom>
          <a:noFill/>
        </p:spPr>
        <p:txBody>
          <a:bodyPr wrap="square" rtlCol="0">
            <a:spAutoFit/>
          </a:bodyPr>
          <a:lstStyle/>
          <a:p>
            <a:pPr>
              <a:lnSpc>
                <a:spcPct val="80000"/>
              </a:lnSpc>
            </a:pPr>
            <a:r>
              <a:rPr lang="en-US" sz="5000" b="1" spc="-80" dirty="0">
                <a:solidFill>
                  <a:schemeClr val="bg1"/>
                </a:solidFill>
                <a:latin typeface="Century Gothic"/>
                <a:cs typeface="Century Gothic"/>
              </a:rPr>
              <a:t>THANK YOU</a:t>
            </a:r>
          </a:p>
        </p:txBody>
      </p:sp>
    </p:spTree>
    <p:extLst>
      <p:ext uri="{BB962C8B-B14F-4D97-AF65-F5344CB8AC3E}">
        <p14:creationId xmlns:p14="http://schemas.microsoft.com/office/powerpoint/2010/main" val="34347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52" name="Group 51">
            <a:extLst>
              <a:ext uri="{FF2B5EF4-FFF2-40B4-BE49-F238E27FC236}">
                <a16:creationId xmlns:a16="http://schemas.microsoft.com/office/drawing/2014/main" id="{B4BAD379-5AA2-9D71-BB8E-E2F395EB970D}"/>
              </a:ext>
            </a:extLst>
          </p:cNvPr>
          <p:cNvGrpSpPr/>
          <p:nvPr/>
        </p:nvGrpSpPr>
        <p:grpSpPr>
          <a:xfrm>
            <a:off x="539812" y="2727951"/>
            <a:ext cx="3040651" cy="1018392"/>
            <a:chOff x="637417" y="2727951"/>
            <a:chExt cx="3040651" cy="1018392"/>
          </a:xfrm>
        </p:grpSpPr>
        <p:grpSp>
          <p:nvGrpSpPr>
            <p:cNvPr id="33" name="Группа 3">
              <a:extLst>
                <a:ext uri="{FF2B5EF4-FFF2-40B4-BE49-F238E27FC236}">
                  <a16:creationId xmlns:a16="http://schemas.microsoft.com/office/drawing/2014/main" id="{7FD47227-ED1B-9098-D2E3-9573809C29A3}"/>
                </a:ext>
              </a:extLst>
            </p:cNvPr>
            <p:cNvGrpSpPr/>
            <p:nvPr/>
          </p:nvGrpSpPr>
          <p:grpSpPr>
            <a:xfrm>
              <a:off x="1728654" y="2727951"/>
              <a:ext cx="1949414" cy="1018392"/>
              <a:chOff x="1486636" y="2773362"/>
              <a:chExt cx="2982176" cy="1557917"/>
            </a:xfrm>
          </p:grpSpPr>
          <p:grpSp>
            <p:nvGrpSpPr>
              <p:cNvPr id="34" name="Google Shape;126;p13">
                <a:extLst>
                  <a:ext uri="{FF2B5EF4-FFF2-40B4-BE49-F238E27FC236}">
                    <a16:creationId xmlns:a16="http://schemas.microsoft.com/office/drawing/2014/main" id="{A2E2C63F-6BE1-6B21-C4DF-3D986D0219CC}"/>
                  </a:ext>
                </a:extLst>
              </p:cNvPr>
              <p:cNvGrpSpPr/>
              <p:nvPr/>
            </p:nvGrpSpPr>
            <p:grpSpPr>
              <a:xfrm>
                <a:off x="2833687" y="2773362"/>
                <a:ext cx="1635125" cy="1160462"/>
                <a:chOff x="2833688" y="2773363"/>
                <a:chExt cx="1635125" cy="1160462"/>
              </a:xfrm>
            </p:grpSpPr>
            <p:sp>
              <p:nvSpPr>
                <p:cNvPr id="37" name="Google Shape;128;p13">
                  <a:extLst>
                    <a:ext uri="{FF2B5EF4-FFF2-40B4-BE49-F238E27FC236}">
                      <a16:creationId xmlns:a16="http://schemas.microsoft.com/office/drawing/2014/main" id="{E53AEB36-B899-4B1C-23AC-73481F53E7F2}"/>
                    </a:ext>
                  </a:extLst>
                </p:cNvPr>
                <p:cNvSpPr/>
                <p:nvPr/>
              </p:nvSpPr>
              <p:spPr>
                <a:xfrm>
                  <a:off x="2833688" y="3087688"/>
                  <a:ext cx="438150" cy="438150"/>
                </a:xfrm>
                <a:prstGeom prst="ellipse">
                  <a:avLst/>
                </a:prstGeom>
                <a:solidFill>
                  <a:srgbClr val="FFE6B5"/>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38" name="Google Shape;129;p13">
                  <a:extLst>
                    <a:ext uri="{FF2B5EF4-FFF2-40B4-BE49-F238E27FC236}">
                      <a16:creationId xmlns:a16="http://schemas.microsoft.com/office/drawing/2014/main" id="{0D0A1B25-0367-12E4-FEE0-BFF8FB690A4E}"/>
                    </a:ext>
                  </a:extLst>
                </p:cNvPr>
                <p:cNvSpPr/>
                <p:nvPr/>
              </p:nvSpPr>
              <p:spPr>
                <a:xfrm>
                  <a:off x="3138488" y="3686175"/>
                  <a:ext cx="247650" cy="247650"/>
                </a:xfrm>
                <a:prstGeom prst="ellipse">
                  <a:avLst/>
                </a:prstGeom>
                <a:solidFill>
                  <a:srgbClr val="FFE4B0"/>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39" name="Google Shape;130;p13">
                  <a:extLst>
                    <a:ext uri="{FF2B5EF4-FFF2-40B4-BE49-F238E27FC236}">
                      <a16:creationId xmlns:a16="http://schemas.microsoft.com/office/drawing/2014/main" id="{6E1BB95C-3A29-0CAD-3B2A-37C1E442B750}"/>
                    </a:ext>
                  </a:extLst>
                </p:cNvPr>
                <p:cNvSpPr/>
                <p:nvPr/>
              </p:nvSpPr>
              <p:spPr>
                <a:xfrm>
                  <a:off x="3565526" y="3306763"/>
                  <a:ext cx="171450" cy="161925"/>
                </a:xfrm>
                <a:prstGeom prst="ellipse">
                  <a:avLst/>
                </a:prstGeom>
                <a:solidFill>
                  <a:srgbClr val="FFE2AB"/>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0" name="Google Shape;131;p13">
                  <a:extLst>
                    <a:ext uri="{FF2B5EF4-FFF2-40B4-BE49-F238E27FC236}">
                      <a16:creationId xmlns:a16="http://schemas.microsoft.com/office/drawing/2014/main" id="{585D44E3-7D36-C2D1-EC4F-8AC7332EBFA4}"/>
                    </a:ext>
                  </a:extLst>
                </p:cNvPr>
                <p:cNvSpPr/>
                <p:nvPr/>
              </p:nvSpPr>
              <p:spPr>
                <a:xfrm>
                  <a:off x="3357563" y="3173413"/>
                  <a:ext cx="122238" cy="123825"/>
                </a:xfrm>
                <a:prstGeom prst="ellipse">
                  <a:avLst/>
                </a:prstGeom>
                <a:solidFill>
                  <a:srgbClr val="FFDEA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1" name="Google Shape;132;p13">
                  <a:extLst>
                    <a:ext uri="{FF2B5EF4-FFF2-40B4-BE49-F238E27FC236}">
                      <a16:creationId xmlns:a16="http://schemas.microsoft.com/office/drawing/2014/main" id="{0B062E5E-6166-7B29-404D-632FAABC8E17}"/>
                    </a:ext>
                  </a:extLst>
                </p:cNvPr>
                <p:cNvSpPr/>
                <p:nvPr/>
              </p:nvSpPr>
              <p:spPr>
                <a:xfrm>
                  <a:off x="3300413" y="2773363"/>
                  <a:ext cx="169863" cy="161925"/>
                </a:xfrm>
                <a:prstGeom prst="ellipse">
                  <a:avLst/>
                </a:prstGeom>
                <a:solidFill>
                  <a:srgbClr val="FFE4B0"/>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2" name="Google Shape;133;p13">
                  <a:extLst>
                    <a:ext uri="{FF2B5EF4-FFF2-40B4-BE49-F238E27FC236}">
                      <a16:creationId xmlns:a16="http://schemas.microsoft.com/office/drawing/2014/main" id="{4107DCE6-E95E-51A4-B685-EF7CE54A3E8B}"/>
                    </a:ext>
                  </a:extLst>
                </p:cNvPr>
                <p:cNvSpPr/>
                <p:nvPr/>
              </p:nvSpPr>
              <p:spPr>
                <a:xfrm>
                  <a:off x="3613151" y="3001963"/>
                  <a:ext cx="95250" cy="104775"/>
                </a:xfrm>
                <a:prstGeom prst="ellipse">
                  <a:avLst/>
                </a:prstGeom>
                <a:solidFill>
                  <a:srgbClr val="FFDEA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3" name="Google Shape;134;p13">
                  <a:extLst>
                    <a:ext uri="{FF2B5EF4-FFF2-40B4-BE49-F238E27FC236}">
                      <a16:creationId xmlns:a16="http://schemas.microsoft.com/office/drawing/2014/main" id="{D053324C-7D4B-97DB-4B5F-5267BF2020FD}"/>
                    </a:ext>
                  </a:extLst>
                </p:cNvPr>
                <p:cNvSpPr/>
                <p:nvPr/>
              </p:nvSpPr>
              <p:spPr>
                <a:xfrm>
                  <a:off x="4392613" y="3621088"/>
                  <a:ext cx="76200" cy="65087"/>
                </a:xfrm>
                <a:prstGeom prst="ellipse">
                  <a:avLst/>
                </a:prstGeom>
                <a:solidFill>
                  <a:srgbClr val="FFDEA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5" name="Google Shape;136;p13">
                  <a:extLst>
                    <a:ext uri="{FF2B5EF4-FFF2-40B4-BE49-F238E27FC236}">
                      <a16:creationId xmlns:a16="http://schemas.microsoft.com/office/drawing/2014/main" id="{68B40D16-5DA9-B506-8B30-06BF58560540}"/>
                    </a:ext>
                  </a:extLst>
                </p:cNvPr>
                <p:cNvSpPr/>
                <p:nvPr/>
              </p:nvSpPr>
              <p:spPr>
                <a:xfrm>
                  <a:off x="3698876" y="3373438"/>
                  <a:ext cx="541338" cy="541337"/>
                </a:xfrm>
                <a:prstGeom prst="ellipse">
                  <a:avLst/>
                </a:prstGeom>
                <a:solidFill>
                  <a:srgbClr val="FFE7B5"/>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35" name="Google Shape;162;p13">
                <a:extLst>
                  <a:ext uri="{FF2B5EF4-FFF2-40B4-BE49-F238E27FC236}">
                    <a16:creationId xmlns:a16="http://schemas.microsoft.com/office/drawing/2014/main" id="{8566417C-27DB-FC88-6B1F-0CD6698D1BAB}"/>
                  </a:ext>
                </a:extLst>
              </p:cNvPr>
              <p:cNvSpPr/>
              <p:nvPr/>
            </p:nvSpPr>
            <p:spPr>
              <a:xfrm>
                <a:off x="1486636" y="2844331"/>
                <a:ext cx="1486948" cy="1486948"/>
              </a:xfrm>
              <a:prstGeom prst="ellipse">
                <a:avLst/>
              </a:prstGeom>
              <a:solidFill>
                <a:srgbClr val="FFB300">
                  <a:alpha val="45490"/>
                </a:srgb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47" name="Content Placeholder 6">
              <a:extLst>
                <a:ext uri="{FF2B5EF4-FFF2-40B4-BE49-F238E27FC236}">
                  <a16:creationId xmlns:a16="http://schemas.microsoft.com/office/drawing/2014/main" id="{0C8F925D-3A90-E054-3F49-8851D6DF7F3F}"/>
                </a:ext>
              </a:extLst>
            </p:cNvPr>
            <p:cNvSpPr txBox="1">
              <a:spLocks/>
            </p:cNvSpPr>
            <p:nvPr/>
          </p:nvSpPr>
          <p:spPr>
            <a:xfrm>
              <a:off x="637417" y="2942374"/>
              <a:ext cx="1861604"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None/>
              </a:pPr>
              <a:r>
                <a:rPr lang="en-US" sz="1000" dirty="0"/>
                <a:t>You will also have the right to attend, ask questions and vote </a:t>
              </a:r>
              <a:r>
                <a:rPr lang="en-US" sz="1000" b="1" dirty="0"/>
                <a:t>at general meetings of the company.</a:t>
              </a:r>
            </a:p>
          </p:txBody>
        </p:sp>
      </p:grpSp>
      <p:grpSp>
        <p:nvGrpSpPr>
          <p:cNvPr id="50" name="Group 49">
            <a:extLst>
              <a:ext uri="{FF2B5EF4-FFF2-40B4-BE49-F238E27FC236}">
                <a16:creationId xmlns:a16="http://schemas.microsoft.com/office/drawing/2014/main" id="{0BF49B18-7FFD-8D61-95E0-29F7AD82F913}"/>
              </a:ext>
            </a:extLst>
          </p:cNvPr>
          <p:cNvGrpSpPr/>
          <p:nvPr/>
        </p:nvGrpSpPr>
        <p:grpSpPr>
          <a:xfrm>
            <a:off x="5389749" y="2180168"/>
            <a:ext cx="3096819" cy="1113824"/>
            <a:chOff x="5487354" y="2180168"/>
            <a:chExt cx="3096819" cy="1113824"/>
          </a:xfrm>
        </p:grpSpPr>
        <p:grpSp>
          <p:nvGrpSpPr>
            <p:cNvPr id="20" name="Группа 6">
              <a:extLst>
                <a:ext uri="{FF2B5EF4-FFF2-40B4-BE49-F238E27FC236}">
                  <a16:creationId xmlns:a16="http://schemas.microsoft.com/office/drawing/2014/main" id="{52FC6EAA-3DCD-D081-CA27-17B2D59CC146}"/>
                </a:ext>
              </a:extLst>
            </p:cNvPr>
            <p:cNvGrpSpPr/>
            <p:nvPr/>
          </p:nvGrpSpPr>
          <p:grpSpPr>
            <a:xfrm>
              <a:off x="5487354" y="2180168"/>
              <a:ext cx="1265271" cy="1113824"/>
              <a:chOff x="8499475" y="2916237"/>
              <a:chExt cx="1935589" cy="1703909"/>
            </a:xfrm>
          </p:grpSpPr>
          <p:grpSp>
            <p:nvGrpSpPr>
              <p:cNvPr id="21" name="Google Shape;94;p13">
                <a:extLst>
                  <a:ext uri="{FF2B5EF4-FFF2-40B4-BE49-F238E27FC236}">
                    <a16:creationId xmlns:a16="http://schemas.microsoft.com/office/drawing/2014/main" id="{9D7E1403-8FF8-1010-E1E3-BFDC51E4F81F}"/>
                  </a:ext>
                </a:extLst>
              </p:cNvPr>
              <p:cNvGrpSpPr/>
              <p:nvPr/>
            </p:nvGrpSpPr>
            <p:grpSpPr>
              <a:xfrm>
                <a:off x="8499475" y="2916237"/>
                <a:ext cx="760412" cy="1084262"/>
                <a:chOff x="8499476" y="2916238"/>
                <a:chExt cx="760412" cy="1084262"/>
              </a:xfrm>
            </p:grpSpPr>
            <p:sp>
              <p:nvSpPr>
                <p:cNvPr id="27" name="Google Shape;99;p13">
                  <a:extLst>
                    <a:ext uri="{FF2B5EF4-FFF2-40B4-BE49-F238E27FC236}">
                      <a16:creationId xmlns:a16="http://schemas.microsoft.com/office/drawing/2014/main" id="{BB8A5858-4C80-C6CE-489F-2AAAFA3E9D07}"/>
                    </a:ext>
                  </a:extLst>
                </p:cNvPr>
                <p:cNvSpPr/>
                <p:nvPr/>
              </p:nvSpPr>
              <p:spPr>
                <a:xfrm>
                  <a:off x="8680451" y="3106738"/>
                  <a:ext cx="188913" cy="190500"/>
                </a:xfrm>
                <a:prstGeom prst="ellipse">
                  <a:avLst/>
                </a:prstGeom>
                <a:solidFill>
                  <a:schemeClr val="accent1">
                    <a:lumMod val="20000"/>
                    <a:lumOff val="8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28" name="Google Shape;100;p13">
                  <a:extLst>
                    <a:ext uri="{FF2B5EF4-FFF2-40B4-BE49-F238E27FC236}">
                      <a16:creationId xmlns:a16="http://schemas.microsoft.com/office/drawing/2014/main" id="{9EC8F51F-2D6A-6087-41AC-8ED52B9C80A2}"/>
                    </a:ext>
                  </a:extLst>
                </p:cNvPr>
                <p:cNvSpPr/>
                <p:nvPr/>
              </p:nvSpPr>
              <p:spPr>
                <a:xfrm>
                  <a:off x="8993188" y="2916238"/>
                  <a:ext cx="104775" cy="104775"/>
                </a:xfrm>
                <a:prstGeom prst="ellipse">
                  <a:avLst/>
                </a:prstGeom>
                <a:solidFill>
                  <a:schemeClr val="accent1">
                    <a:lumMod val="20000"/>
                    <a:lumOff val="8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30" name="Google Shape;102;p13">
                  <a:extLst>
                    <a:ext uri="{FF2B5EF4-FFF2-40B4-BE49-F238E27FC236}">
                      <a16:creationId xmlns:a16="http://schemas.microsoft.com/office/drawing/2014/main" id="{EBF40ABF-6E67-15EE-D3F4-966F3456509C}"/>
                    </a:ext>
                  </a:extLst>
                </p:cNvPr>
                <p:cNvSpPr/>
                <p:nvPr/>
              </p:nvSpPr>
              <p:spPr>
                <a:xfrm>
                  <a:off x="9050338" y="3106738"/>
                  <a:ext cx="209550" cy="209550"/>
                </a:xfrm>
                <a:prstGeom prst="ellipse">
                  <a:avLst/>
                </a:prstGeom>
                <a:solidFill>
                  <a:schemeClr val="accent1">
                    <a:lumMod val="20000"/>
                    <a:lumOff val="8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31" name="Google Shape;103;p13">
                  <a:extLst>
                    <a:ext uri="{FF2B5EF4-FFF2-40B4-BE49-F238E27FC236}">
                      <a16:creationId xmlns:a16="http://schemas.microsoft.com/office/drawing/2014/main" id="{0B5C05D3-0C55-8663-58C9-E6C9812D5C4F}"/>
                    </a:ext>
                  </a:extLst>
                </p:cNvPr>
                <p:cNvSpPr/>
                <p:nvPr/>
              </p:nvSpPr>
              <p:spPr>
                <a:xfrm>
                  <a:off x="8499476" y="3382963"/>
                  <a:ext cx="627063" cy="617537"/>
                </a:xfrm>
                <a:prstGeom prst="ellipse">
                  <a:avLst/>
                </a:prstGeom>
                <a:solidFill>
                  <a:schemeClr val="accent1">
                    <a:lumMod val="20000"/>
                    <a:lumOff val="80000"/>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22" name="Google Shape;156;p13">
                <a:extLst>
                  <a:ext uri="{FF2B5EF4-FFF2-40B4-BE49-F238E27FC236}">
                    <a16:creationId xmlns:a16="http://schemas.microsoft.com/office/drawing/2014/main" id="{E98E6B96-7134-5C9E-6DC3-C52D7412BD03}"/>
                  </a:ext>
                </a:extLst>
              </p:cNvPr>
              <p:cNvSpPr/>
              <p:nvPr/>
            </p:nvSpPr>
            <p:spPr>
              <a:xfrm>
                <a:off x="8948115" y="3133197"/>
                <a:ext cx="1486949" cy="1486949"/>
              </a:xfrm>
              <a:custGeom>
                <a:avLst/>
                <a:gdLst/>
                <a:ahLst/>
                <a:cxnLst/>
                <a:rect l="l" t="t" r="r" b="b"/>
                <a:pathLst>
                  <a:path w="137" h="137" extrusionOk="0">
                    <a:moveTo>
                      <a:pt x="45" y="13"/>
                    </a:moveTo>
                    <a:cubicBezTo>
                      <a:pt x="76" y="0"/>
                      <a:pt x="111" y="15"/>
                      <a:pt x="124" y="45"/>
                    </a:cubicBezTo>
                    <a:cubicBezTo>
                      <a:pt x="137" y="76"/>
                      <a:pt x="122" y="111"/>
                      <a:pt x="91" y="124"/>
                    </a:cubicBezTo>
                    <a:cubicBezTo>
                      <a:pt x="61" y="137"/>
                      <a:pt x="25" y="123"/>
                      <a:pt x="13" y="92"/>
                    </a:cubicBezTo>
                    <a:cubicBezTo>
                      <a:pt x="0" y="61"/>
                      <a:pt x="14" y="26"/>
                      <a:pt x="45" y="13"/>
                    </a:cubicBezTo>
                    <a:close/>
                  </a:path>
                </a:pathLst>
              </a:custGeom>
              <a:solidFill>
                <a:schemeClr val="accent1">
                  <a:alpha val="39607"/>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32" name="Content Placeholder 6">
              <a:extLst>
                <a:ext uri="{FF2B5EF4-FFF2-40B4-BE49-F238E27FC236}">
                  <a16:creationId xmlns:a16="http://schemas.microsoft.com/office/drawing/2014/main" id="{31261E86-435A-362B-B2BC-DF2B1AFC1B2D}"/>
                </a:ext>
              </a:extLst>
            </p:cNvPr>
            <p:cNvSpPr txBox="1">
              <a:spLocks/>
            </p:cNvSpPr>
            <p:nvPr/>
          </p:nvSpPr>
          <p:spPr>
            <a:xfrm>
              <a:off x="6096686" y="2546800"/>
              <a:ext cx="2487487" cy="552177"/>
            </a:xfrm>
            <a:prstGeom prst="rect">
              <a:avLst/>
            </a:prstGeom>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000" b="1" dirty="0"/>
                <a:t>When you own a share you become a part-owner (shareholder) of a company </a:t>
              </a:r>
              <a:r>
                <a:rPr lang="en-US" sz="1000" dirty="0"/>
                <a:t>and you will have the right to receive any dividends paid on each share that you own.</a:t>
              </a:r>
            </a:p>
          </p:txBody>
        </p:sp>
      </p:grpSp>
      <p:grpSp>
        <p:nvGrpSpPr>
          <p:cNvPr id="48" name="Group 47">
            <a:extLst>
              <a:ext uri="{FF2B5EF4-FFF2-40B4-BE49-F238E27FC236}">
                <a16:creationId xmlns:a16="http://schemas.microsoft.com/office/drawing/2014/main" id="{B3A5AD78-5219-5A13-5610-8B3A1EE46733}"/>
              </a:ext>
            </a:extLst>
          </p:cNvPr>
          <p:cNvGrpSpPr/>
          <p:nvPr/>
        </p:nvGrpSpPr>
        <p:grpSpPr>
          <a:xfrm>
            <a:off x="409825" y="835653"/>
            <a:ext cx="3379960" cy="1059820"/>
            <a:chOff x="507430" y="835653"/>
            <a:chExt cx="3379960" cy="1059820"/>
          </a:xfrm>
        </p:grpSpPr>
        <p:grpSp>
          <p:nvGrpSpPr>
            <p:cNvPr id="3" name="Группа 2">
              <a:extLst>
                <a:ext uri="{FF2B5EF4-FFF2-40B4-BE49-F238E27FC236}">
                  <a16:creationId xmlns:a16="http://schemas.microsoft.com/office/drawing/2014/main" id="{553F9D1E-C1C3-744E-A3B5-5207CD773216}"/>
                </a:ext>
              </a:extLst>
            </p:cNvPr>
            <p:cNvGrpSpPr/>
            <p:nvPr/>
          </p:nvGrpSpPr>
          <p:grpSpPr>
            <a:xfrm>
              <a:off x="1625170" y="835653"/>
              <a:ext cx="2262220" cy="1059820"/>
              <a:chOff x="2328909" y="656768"/>
              <a:chExt cx="3460703" cy="1621294"/>
            </a:xfrm>
          </p:grpSpPr>
          <p:grpSp>
            <p:nvGrpSpPr>
              <p:cNvPr id="84" name="Google Shape;84;p13"/>
              <p:cNvGrpSpPr/>
              <p:nvPr/>
            </p:nvGrpSpPr>
            <p:grpSpPr>
              <a:xfrm>
                <a:off x="3651250" y="1087437"/>
                <a:ext cx="2138362" cy="1190625"/>
                <a:chOff x="3651251" y="1087438"/>
                <a:chExt cx="2138363" cy="1190625"/>
              </a:xfrm>
            </p:grpSpPr>
            <p:sp>
              <p:nvSpPr>
                <p:cNvPr id="85" name="Google Shape;85;p13"/>
                <p:cNvSpPr/>
                <p:nvPr/>
              </p:nvSpPr>
              <p:spPr>
                <a:xfrm>
                  <a:off x="5334001" y="1601788"/>
                  <a:ext cx="455613" cy="457200"/>
                </a:xfrm>
                <a:custGeom>
                  <a:avLst/>
                  <a:gdLst/>
                  <a:ahLst/>
                  <a:cxnLst/>
                  <a:rect l="l" t="t" r="r" b="b"/>
                  <a:pathLst>
                    <a:path w="48" h="48" extrusionOk="0">
                      <a:moveTo>
                        <a:pt x="47" y="27"/>
                      </a:moveTo>
                      <a:cubicBezTo>
                        <a:pt x="45" y="39"/>
                        <a:pt x="34" y="48"/>
                        <a:pt x="21" y="47"/>
                      </a:cubicBezTo>
                      <a:cubicBezTo>
                        <a:pt x="9" y="45"/>
                        <a:pt x="0" y="34"/>
                        <a:pt x="1" y="21"/>
                      </a:cubicBezTo>
                      <a:cubicBezTo>
                        <a:pt x="3" y="9"/>
                        <a:pt x="14" y="0"/>
                        <a:pt x="27" y="1"/>
                      </a:cubicBezTo>
                      <a:cubicBezTo>
                        <a:pt x="39" y="3"/>
                        <a:pt x="48" y="14"/>
                        <a:pt x="47" y="27"/>
                      </a:cubicBezTo>
                      <a:close/>
                    </a:path>
                  </a:pathLst>
                </a:custGeom>
                <a:solidFill>
                  <a:srgbClr val="FFE0D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86" name="Google Shape;86;p13"/>
                <p:cNvSpPr/>
                <p:nvPr/>
              </p:nvSpPr>
              <p:spPr>
                <a:xfrm>
                  <a:off x="4602163" y="1087438"/>
                  <a:ext cx="655638" cy="657225"/>
                </a:xfrm>
                <a:custGeom>
                  <a:avLst/>
                  <a:gdLst/>
                  <a:ahLst/>
                  <a:cxnLst/>
                  <a:rect l="l" t="t" r="r" b="b"/>
                  <a:pathLst>
                    <a:path w="69" h="69" extrusionOk="0">
                      <a:moveTo>
                        <a:pt x="67" y="38"/>
                      </a:moveTo>
                      <a:cubicBezTo>
                        <a:pt x="65" y="56"/>
                        <a:pt x="48" y="69"/>
                        <a:pt x="30" y="67"/>
                      </a:cubicBezTo>
                      <a:cubicBezTo>
                        <a:pt x="12" y="65"/>
                        <a:pt x="0" y="49"/>
                        <a:pt x="2" y="31"/>
                      </a:cubicBezTo>
                      <a:cubicBezTo>
                        <a:pt x="4" y="13"/>
                        <a:pt x="20" y="0"/>
                        <a:pt x="38" y="2"/>
                      </a:cubicBezTo>
                      <a:cubicBezTo>
                        <a:pt x="56" y="4"/>
                        <a:pt x="69" y="20"/>
                        <a:pt x="67" y="38"/>
                      </a:cubicBezTo>
                      <a:close/>
                    </a:path>
                  </a:pathLst>
                </a:custGeom>
                <a:solidFill>
                  <a:srgbClr val="FFEAE0"/>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87" name="Google Shape;87;p13"/>
                <p:cNvSpPr/>
                <p:nvPr/>
              </p:nvSpPr>
              <p:spPr>
                <a:xfrm>
                  <a:off x="4127501" y="1687513"/>
                  <a:ext cx="588963" cy="590550"/>
                </a:xfrm>
                <a:custGeom>
                  <a:avLst/>
                  <a:gdLst/>
                  <a:ahLst/>
                  <a:cxnLst/>
                  <a:rect l="l" t="t" r="r" b="b"/>
                  <a:pathLst>
                    <a:path w="62" h="62" extrusionOk="0">
                      <a:moveTo>
                        <a:pt x="60" y="34"/>
                      </a:moveTo>
                      <a:cubicBezTo>
                        <a:pt x="59" y="51"/>
                        <a:pt x="44" y="62"/>
                        <a:pt x="28" y="60"/>
                      </a:cubicBezTo>
                      <a:cubicBezTo>
                        <a:pt x="11" y="59"/>
                        <a:pt x="0" y="44"/>
                        <a:pt x="2" y="28"/>
                      </a:cubicBezTo>
                      <a:cubicBezTo>
                        <a:pt x="3" y="11"/>
                        <a:pt x="18" y="0"/>
                        <a:pt x="34" y="2"/>
                      </a:cubicBezTo>
                      <a:cubicBezTo>
                        <a:pt x="51" y="3"/>
                        <a:pt x="62" y="18"/>
                        <a:pt x="60" y="34"/>
                      </a:cubicBezTo>
                      <a:close/>
                    </a:path>
                  </a:pathLst>
                </a:custGeom>
                <a:solidFill>
                  <a:srgbClr val="FFE2D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88" name="Google Shape;88;p13"/>
                <p:cNvSpPr/>
                <p:nvPr/>
              </p:nvSpPr>
              <p:spPr>
                <a:xfrm>
                  <a:off x="4868863" y="1839913"/>
                  <a:ext cx="303213" cy="304800"/>
                </a:xfrm>
                <a:custGeom>
                  <a:avLst/>
                  <a:gdLst/>
                  <a:ahLst/>
                  <a:cxnLst/>
                  <a:rect l="l" t="t" r="r" b="b"/>
                  <a:pathLst>
                    <a:path w="32" h="32" extrusionOk="0">
                      <a:moveTo>
                        <a:pt x="31" y="18"/>
                      </a:moveTo>
                      <a:cubicBezTo>
                        <a:pt x="30" y="26"/>
                        <a:pt x="23" y="32"/>
                        <a:pt x="15" y="31"/>
                      </a:cubicBezTo>
                      <a:cubicBezTo>
                        <a:pt x="6" y="30"/>
                        <a:pt x="0" y="23"/>
                        <a:pt x="1" y="14"/>
                      </a:cubicBezTo>
                      <a:cubicBezTo>
                        <a:pt x="2" y="6"/>
                        <a:pt x="10" y="0"/>
                        <a:pt x="18" y="1"/>
                      </a:cubicBezTo>
                      <a:cubicBezTo>
                        <a:pt x="26" y="2"/>
                        <a:pt x="32" y="9"/>
                        <a:pt x="31" y="18"/>
                      </a:cubicBezTo>
                      <a:close/>
                    </a:path>
                  </a:pathLst>
                </a:custGeom>
                <a:solidFill>
                  <a:srgbClr val="FFDAC7"/>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89" name="Google Shape;89;p13"/>
                <p:cNvSpPr/>
                <p:nvPr/>
              </p:nvSpPr>
              <p:spPr>
                <a:xfrm>
                  <a:off x="3651251" y="1554163"/>
                  <a:ext cx="419100" cy="409575"/>
                </a:xfrm>
                <a:custGeom>
                  <a:avLst/>
                  <a:gdLst/>
                  <a:ahLst/>
                  <a:cxnLst/>
                  <a:rect l="l" t="t" r="r" b="b"/>
                  <a:pathLst>
                    <a:path w="44" h="43" extrusionOk="0">
                      <a:moveTo>
                        <a:pt x="42" y="24"/>
                      </a:moveTo>
                      <a:cubicBezTo>
                        <a:pt x="41" y="35"/>
                        <a:pt x="31" y="43"/>
                        <a:pt x="20" y="42"/>
                      </a:cubicBezTo>
                      <a:cubicBezTo>
                        <a:pt x="9" y="41"/>
                        <a:pt x="0" y="31"/>
                        <a:pt x="2" y="19"/>
                      </a:cubicBezTo>
                      <a:cubicBezTo>
                        <a:pt x="3" y="8"/>
                        <a:pt x="13" y="0"/>
                        <a:pt x="24" y="1"/>
                      </a:cubicBezTo>
                      <a:cubicBezTo>
                        <a:pt x="36" y="3"/>
                        <a:pt x="44" y="13"/>
                        <a:pt x="42" y="24"/>
                      </a:cubicBezTo>
                      <a:close/>
                    </a:path>
                  </a:pathLst>
                </a:custGeom>
                <a:solidFill>
                  <a:srgbClr val="FFE0D1"/>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0" name="Google Shape;90;p13"/>
                <p:cNvSpPr/>
                <p:nvPr/>
              </p:nvSpPr>
              <p:spPr>
                <a:xfrm>
                  <a:off x="3860801" y="1144588"/>
                  <a:ext cx="322263" cy="323850"/>
                </a:xfrm>
                <a:custGeom>
                  <a:avLst/>
                  <a:gdLst/>
                  <a:ahLst/>
                  <a:cxnLst/>
                  <a:rect l="l" t="t" r="r" b="b"/>
                  <a:pathLst>
                    <a:path w="34" h="34" extrusionOk="0">
                      <a:moveTo>
                        <a:pt x="33" y="19"/>
                      </a:moveTo>
                      <a:cubicBezTo>
                        <a:pt x="32" y="28"/>
                        <a:pt x="24" y="34"/>
                        <a:pt x="15" y="33"/>
                      </a:cubicBezTo>
                      <a:cubicBezTo>
                        <a:pt x="6" y="32"/>
                        <a:pt x="0" y="24"/>
                        <a:pt x="1" y="15"/>
                      </a:cubicBezTo>
                      <a:cubicBezTo>
                        <a:pt x="2" y="6"/>
                        <a:pt x="10" y="0"/>
                        <a:pt x="19" y="1"/>
                      </a:cubicBezTo>
                      <a:cubicBezTo>
                        <a:pt x="28" y="2"/>
                        <a:pt x="34" y="10"/>
                        <a:pt x="33" y="19"/>
                      </a:cubicBezTo>
                      <a:close/>
                    </a:path>
                  </a:pathLst>
                </a:custGeom>
                <a:solidFill>
                  <a:srgbClr val="FFDDCC"/>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1" name="Google Shape;91;p13"/>
                <p:cNvSpPr/>
                <p:nvPr/>
              </p:nvSpPr>
              <p:spPr>
                <a:xfrm>
                  <a:off x="4240213" y="1258888"/>
                  <a:ext cx="161925" cy="161925"/>
                </a:xfrm>
                <a:custGeom>
                  <a:avLst/>
                  <a:gdLst/>
                  <a:ahLst/>
                  <a:cxnLst/>
                  <a:rect l="l" t="t" r="r" b="b"/>
                  <a:pathLst>
                    <a:path w="17" h="17" extrusionOk="0">
                      <a:moveTo>
                        <a:pt x="17" y="10"/>
                      </a:moveTo>
                      <a:cubicBezTo>
                        <a:pt x="16" y="14"/>
                        <a:pt x="12" y="17"/>
                        <a:pt x="8" y="17"/>
                      </a:cubicBezTo>
                      <a:cubicBezTo>
                        <a:pt x="3" y="16"/>
                        <a:pt x="0" y="12"/>
                        <a:pt x="1" y="8"/>
                      </a:cubicBezTo>
                      <a:cubicBezTo>
                        <a:pt x="1" y="3"/>
                        <a:pt x="5" y="0"/>
                        <a:pt x="10" y="1"/>
                      </a:cubicBezTo>
                      <a:cubicBezTo>
                        <a:pt x="14" y="1"/>
                        <a:pt x="17" y="5"/>
                        <a:pt x="17" y="10"/>
                      </a:cubicBezTo>
                      <a:close/>
                    </a:path>
                  </a:pathLst>
                </a:custGeom>
                <a:solidFill>
                  <a:srgbClr val="FFD7C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2" name="Google Shape;92;p13"/>
                <p:cNvSpPr/>
                <p:nvPr/>
              </p:nvSpPr>
              <p:spPr>
                <a:xfrm>
                  <a:off x="4335463" y="1487488"/>
                  <a:ext cx="95250" cy="95250"/>
                </a:xfrm>
                <a:custGeom>
                  <a:avLst/>
                  <a:gdLst/>
                  <a:ahLst/>
                  <a:cxnLst/>
                  <a:rect l="l" t="t" r="r" b="b"/>
                  <a:pathLst>
                    <a:path w="10" h="10" extrusionOk="0">
                      <a:moveTo>
                        <a:pt x="9" y="6"/>
                      </a:moveTo>
                      <a:cubicBezTo>
                        <a:pt x="9" y="8"/>
                        <a:pt x="7" y="10"/>
                        <a:pt x="4" y="10"/>
                      </a:cubicBezTo>
                      <a:cubicBezTo>
                        <a:pt x="2" y="10"/>
                        <a:pt x="0" y="7"/>
                        <a:pt x="0" y="5"/>
                      </a:cubicBezTo>
                      <a:cubicBezTo>
                        <a:pt x="0" y="2"/>
                        <a:pt x="3" y="0"/>
                        <a:pt x="5" y="1"/>
                      </a:cubicBezTo>
                      <a:cubicBezTo>
                        <a:pt x="8" y="1"/>
                        <a:pt x="10" y="3"/>
                        <a:pt x="9" y="6"/>
                      </a:cubicBezTo>
                      <a:close/>
                    </a:path>
                  </a:pathLst>
                </a:custGeom>
                <a:solidFill>
                  <a:srgbClr val="FFD2B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3" name="Google Shape;93;p13"/>
                <p:cNvSpPr/>
                <p:nvPr/>
              </p:nvSpPr>
              <p:spPr>
                <a:xfrm>
                  <a:off x="5381626" y="1411288"/>
                  <a:ext cx="95250" cy="95250"/>
                </a:xfrm>
                <a:custGeom>
                  <a:avLst/>
                  <a:gdLst/>
                  <a:ahLst/>
                  <a:cxnLst/>
                  <a:rect l="l" t="t" r="r" b="b"/>
                  <a:pathLst>
                    <a:path w="10" h="10" extrusionOk="0">
                      <a:moveTo>
                        <a:pt x="10" y="6"/>
                      </a:moveTo>
                      <a:cubicBezTo>
                        <a:pt x="10" y="8"/>
                        <a:pt x="7" y="10"/>
                        <a:pt x="4" y="10"/>
                      </a:cubicBezTo>
                      <a:cubicBezTo>
                        <a:pt x="2" y="10"/>
                        <a:pt x="0" y="7"/>
                        <a:pt x="0" y="4"/>
                      </a:cubicBezTo>
                      <a:cubicBezTo>
                        <a:pt x="0" y="2"/>
                        <a:pt x="3" y="0"/>
                        <a:pt x="6" y="0"/>
                      </a:cubicBezTo>
                      <a:cubicBezTo>
                        <a:pt x="8" y="0"/>
                        <a:pt x="10" y="3"/>
                        <a:pt x="10" y="6"/>
                      </a:cubicBezTo>
                      <a:close/>
                    </a:path>
                  </a:pathLst>
                </a:custGeom>
                <a:solidFill>
                  <a:srgbClr val="FFD2B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80" name="Google Shape;180;p13"/>
              <p:cNvSpPr/>
              <p:nvPr/>
            </p:nvSpPr>
            <p:spPr>
              <a:xfrm>
                <a:off x="2328909" y="656768"/>
                <a:ext cx="1486948" cy="1486948"/>
              </a:xfrm>
              <a:prstGeom prst="ellipse">
                <a:avLst/>
              </a:prstGeom>
              <a:solidFill>
                <a:srgbClr val="FF6200">
                  <a:alpha val="36000"/>
                </a:srgb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3" name="Content Placeholder 6">
              <a:extLst>
                <a:ext uri="{FF2B5EF4-FFF2-40B4-BE49-F238E27FC236}">
                  <a16:creationId xmlns:a16="http://schemas.microsoft.com/office/drawing/2014/main" id="{CBD56171-6EA3-4C33-7C15-9D9B4705A42E}"/>
                </a:ext>
              </a:extLst>
            </p:cNvPr>
            <p:cNvSpPr txBox="1">
              <a:spLocks/>
            </p:cNvSpPr>
            <p:nvPr/>
          </p:nvSpPr>
          <p:spPr>
            <a:xfrm>
              <a:off x="507430" y="1011823"/>
              <a:ext cx="1861604"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None/>
              </a:pPr>
              <a:r>
                <a:rPr lang="en-US" sz="1000" dirty="0"/>
                <a:t>The ownership of a company can </a:t>
              </a:r>
              <a:r>
                <a:rPr lang="en-US" sz="1000" b="1" dirty="0"/>
                <a:t>be shared by many people and </a:t>
              </a:r>
              <a:r>
                <a:rPr lang="en-US" sz="1000" b="1" dirty="0" err="1"/>
                <a:t>organisations</a:t>
              </a:r>
              <a:r>
                <a:rPr lang="en-US" sz="1000" b="1" dirty="0"/>
                <a:t>.</a:t>
              </a:r>
            </a:p>
          </p:txBody>
        </p:sp>
      </p:grpSp>
      <p:grpSp>
        <p:nvGrpSpPr>
          <p:cNvPr id="49" name="Group 48">
            <a:extLst>
              <a:ext uri="{FF2B5EF4-FFF2-40B4-BE49-F238E27FC236}">
                <a16:creationId xmlns:a16="http://schemas.microsoft.com/office/drawing/2014/main" id="{E341C6B6-EEEF-ACAA-7ACE-641DBA30DB7A}"/>
              </a:ext>
            </a:extLst>
          </p:cNvPr>
          <p:cNvGrpSpPr/>
          <p:nvPr/>
        </p:nvGrpSpPr>
        <p:grpSpPr>
          <a:xfrm>
            <a:off x="4940742" y="822935"/>
            <a:ext cx="3705968" cy="972000"/>
            <a:chOff x="5038347" y="822935"/>
            <a:chExt cx="3705968" cy="972000"/>
          </a:xfrm>
        </p:grpSpPr>
        <p:grpSp>
          <p:nvGrpSpPr>
            <p:cNvPr id="8" name="Группа 7">
              <a:extLst>
                <a:ext uri="{FF2B5EF4-FFF2-40B4-BE49-F238E27FC236}">
                  <a16:creationId xmlns:a16="http://schemas.microsoft.com/office/drawing/2014/main" id="{28585AC8-BF94-F74E-BD0E-4ACC092DD69E}"/>
                </a:ext>
              </a:extLst>
            </p:cNvPr>
            <p:cNvGrpSpPr/>
            <p:nvPr/>
          </p:nvGrpSpPr>
          <p:grpSpPr>
            <a:xfrm>
              <a:off x="5038347" y="822935"/>
              <a:ext cx="2107075" cy="972000"/>
              <a:chOff x="7016750" y="878280"/>
              <a:chExt cx="3223365" cy="1486947"/>
            </a:xfrm>
          </p:grpSpPr>
          <p:grpSp>
            <p:nvGrpSpPr>
              <p:cNvPr id="104" name="Google Shape;104;p13"/>
              <p:cNvGrpSpPr/>
              <p:nvPr/>
            </p:nvGrpSpPr>
            <p:grpSpPr>
              <a:xfrm>
                <a:off x="7016750" y="1201737"/>
                <a:ext cx="1709737" cy="1104900"/>
                <a:chOff x="7016751" y="1201738"/>
                <a:chExt cx="1709738" cy="1104900"/>
              </a:xfrm>
            </p:grpSpPr>
            <p:sp>
              <p:nvSpPr>
                <p:cNvPr id="105" name="Google Shape;105;p13"/>
                <p:cNvSpPr/>
                <p:nvPr/>
              </p:nvSpPr>
              <p:spPr>
                <a:xfrm>
                  <a:off x="7596188" y="1201738"/>
                  <a:ext cx="417513" cy="409575"/>
                </a:xfrm>
                <a:prstGeom prst="ellipse">
                  <a:avLst/>
                </a:prstGeom>
                <a:solidFill>
                  <a:srgbClr val="FCDBEB"/>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06" name="Google Shape;106;p13"/>
                <p:cNvSpPr/>
                <p:nvPr/>
              </p:nvSpPr>
              <p:spPr>
                <a:xfrm>
                  <a:off x="7348538" y="1773238"/>
                  <a:ext cx="314325" cy="314325"/>
                </a:xfrm>
                <a:prstGeom prst="ellipse">
                  <a:avLst/>
                </a:prstGeom>
                <a:solidFill>
                  <a:srgbClr val="FCD9E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07" name="Google Shape;107;p13"/>
                <p:cNvSpPr/>
                <p:nvPr/>
              </p:nvSpPr>
              <p:spPr>
                <a:xfrm>
                  <a:off x="7054851" y="2058988"/>
                  <a:ext cx="160338" cy="161925"/>
                </a:xfrm>
                <a:prstGeom prst="ellipse">
                  <a:avLst/>
                </a:prstGeom>
                <a:solidFill>
                  <a:srgbClr val="FCCFE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08" name="Google Shape;108;p13"/>
                <p:cNvSpPr/>
                <p:nvPr/>
              </p:nvSpPr>
              <p:spPr>
                <a:xfrm>
                  <a:off x="7529513" y="1620838"/>
                  <a:ext cx="123825" cy="123825"/>
                </a:xfrm>
                <a:prstGeom prst="ellipse">
                  <a:avLst/>
                </a:prstGeom>
                <a:solidFill>
                  <a:srgbClr val="FCCCE2"/>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09" name="Google Shape;109;p13"/>
                <p:cNvSpPr/>
                <p:nvPr/>
              </p:nvSpPr>
              <p:spPr>
                <a:xfrm>
                  <a:off x="7016751" y="1592263"/>
                  <a:ext cx="198438" cy="209550"/>
                </a:xfrm>
                <a:prstGeom prst="ellipse">
                  <a:avLst/>
                </a:prstGeom>
                <a:solidFill>
                  <a:srgbClr val="FCD4E7"/>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10" name="Google Shape;110;p13"/>
                <p:cNvSpPr/>
                <p:nvPr/>
              </p:nvSpPr>
              <p:spPr>
                <a:xfrm>
                  <a:off x="8128001" y="1335088"/>
                  <a:ext cx="209550" cy="209550"/>
                </a:xfrm>
                <a:prstGeom prst="ellipse">
                  <a:avLst/>
                </a:prstGeom>
                <a:solidFill>
                  <a:srgbClr val="FCD9E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11" name="Google Shape;111;p13"/>
                <p:cNvSpPr/>
                <p:nvPr/>
              </p:nvSpPr>
              <p:spPr>
                <a:xfrm>
                  <a:off x="7643813" y="2135188"/>
                  <a:ext cx="152400" cy="152400"/>
                </a:xfrm>
                <a:prstGeom prst="ellipse">
                  <a:avLst/>
                </a:prstGeom>
                <a:solidFill>
                  <a:srgbClr val="FCCFE4"/>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12" name="Google Shape;112;p13"/>
                <p:cNvSpPr/>
                <p:nvPr/>
              </p:nvSpPr>
              <p:spPr>
                <a:xfrm>
                  <a:off x="8566151" y="2001838"/>
                  <a:ext cx="160338" cy="152400"/>
                </a:xfrm>
                <a:prstGeom prst="ellipse">
                  <a:avLst/>
                </a:prstGeom>
                <a:solidFill>
                  <a:srgbClr val="FCD4E7"/>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13" name="Google Shape;113;p13"/>
                <p:cNvSpPr/>
                <p:nvPr/>
              </p:nvSpPr>
              <p:spPr>
                <a:xfrm>
                  <a:off x="7853363" y="1697038"/>
                  <a:ext cx="608013" cy="609600"/>
                </a:xfrm>
                <a:prstGeom prst="ellipse">
                  <a:avLst/>
                </a:prstGeom>
                <a:solidFill>
                  <a:srgbClr val="FCE5F0"/>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66" name="Google Shape;166;p13"/>
              <p:cNvSpPr/>
              <p:nvPr/>
            </p:nvSpPr>
            <p:spPr>
              <a:xfrm>
                <a:off x="8753167" y="878280"/>
                <a:ext cx="1486948" cy="1486947"/>
              </a:xfrm>
              <a:custGeom>
                <a:avLst/>
                <a:gdLst/>
                <a:ahLst/>
                <a:cxnLst/>
                <a:rect l="l" t="t" r="r" b="b"/>
                <a:pathLst>
                  <a:path w="137" h="138" extrusionOk="0">
                    <a:moveTo>
                      <a:pt x="16" y="99"/>
                    </a:moveTo>
                    <a:cubicBezTo>
                      <a:pt x="0" y="70"/>
                      <a:pt x="10" y="34"/>
                      <a:pt x="38" y="17"/>
                    </a:cubicBezTo>
                    <a:cubicBezTo>
                      <a:pt x="67" y="0"/>
                      <a:pt x="104" y="10"/>
                      <a:pt x="121" y="39"/>
                    </a:cubicBezTo>
                    <a:cubicBezTo>
                      <a:pt x="137" y="68"/>
                      <a:pt x="128" y="104"/>
                      <a:pt x="99" y="121"/>
                    </a:cubicBezTo>
                    <a:cubicBezTo>
                      <a:pt x="70" y="138"/>
                      <a:pt x="33" y="128"/>
                      <a:pt x="16" y="99"/>
                    </a:cubicBezTo>
                    <a:close/>
                  </a:path>
                </a:pathLst>
              </a:custGeom>
              <a:solidFill>
                <a:srgbClr val="DE337D">
                  <a:alpha val="39607"/>
                </a:srgb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5" name="Content Placeholder 6">
              <a:extLst>
                <a:ext uri="{FF2B5EF4-FFF2-40B4-BE49-F238E27FC236}">
                  <a16:creationId xmlns:a16="http://schemas.microsoft.com/office/drawing/2014/main" id="{71D4947F-D5D2-E817-24B2-DC52D97261DF}"/>
                </a:ext>
              </a:extLst>
            </p:cNvPr>
            <p:cNvSpPr txBox="1">
              <a:spLocks/>
            </p:cNvSpPr>
            <p:nvPr/>
          </p:nvSpPr>
          <p:spPr>
            <a:xfrm>
              <a:off x="6439776" y="1212246"/>
              <a:ext cx="2304539"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000" dirty="0"/>
                <a:t>A share is </a:t>
              </a:r>
              <a:r>
                <a:rPr lang="en-US" sz="1000" b="1" dirty="0"/>
                <a:t>a unit of ownership.</a:t>
              </a:r>
            </a:p>
          </p:txBody>
        </p:sp>
      </p:grpSp>
      <p:grpSp>
        <p:nvGrpSpPr>
          <p:cNvPr id="51" name="Group 50">
            <a:extLst>
              <a:ext uri="{FF2B5EF4-FFF2-40B4-BE49-F238E27FC236}">
                <a16:creationId xmlns:a16="http://schemas.microsoft.com/office/drawing/2014/main" id="{0EFAA6B6-7CF3-B599-2869-F79CA713B2FE}"/>
              </a:ext>
            </a:extLst>
          </p:cNvPr>
          <p:cNvGrpSpPr/>
          <p:nvPr/>
        </p:nvGrpSpPr>
        <p:grpSpPr>
          <a:xfrm>
            <a:off x="4081031" y="3011653"/>
            <a:ext cx="3981221" cy="1595998"/>
            <a:chOff x="4178636" y="3011653"/>
            <a:chExt cx="3981221" cy="1595998"/>
          </a:xfrm>
        </p:grpSpPr>
        <p:grpSp>
          <p:nvGrpSpPr>
            <p:cNvPr id="6" name="Группа 5">
              <a:extLst>
                <a:ext uri="{FF2B5EF4-FFF2-40B4-BE49-F238E27FC236}">
                  <a16:creationId xmlns:a16="http://schemas.microsoft.com/office/drawing/2014/main" id="{7A5705D0-12FA-2E4F-86AB-3336E45F7884}"/>
                </a:ext>
              </a:extLst>
            </p:cNvPr>
            <p:cNvGrpSpPr/>
            <p:nvPr/>
          </p:nvGrpSpPr>
          <p:grpSpPr>
            <a:xfrm>
              <a:off x="4178636" y="3011653"/>
              <a:ext cx="1405592" cy="1595998"/>
              <a:chOff x="7386635" y="4229100"/>
              <a:chExt cx="2315813" cy="2629520"/>
            </a:xfrm>
          </p:grpSpPr>
          <p:grpSp>
            <p:nvGrpSpPr>
              <p:cNvPr id="138" name="Google Shape;138;p13"/>
              <p:cNvGrpSpPr/>
              <p:nvPr/>
            </p:nvGrpSpPr>
            <p:grpSpPr>
              <a:xfrm>
                <a:off x="7386635" y="4229100"/>
                <a:ext cx="1330325" cy="1828800"/>
                <a:chOff x="7386638" y="4229100"/>
                <a:chExt cx="1330326" cy="1828800"/>
              </a:xfrm>
            </p:grpSpPr>
            <p:sp>
              <p:nvSpPr>
                <p:cNvPr id="139" name="Google Shape;139;p13"/>
                <p:cNvSpPr/>
                <p:nvPr/>
              </p:nvSpPr>
              <p:spPr>
                <a:xfrm>
                  <a:off x="8223251" y="4667250"/>
                  <a:ext cx="493713" cy="504825"/>
                </a:xfrm>
                <a:prstGeom prst="ellipse">
                  <a:avLst/>
                </a:prstGeom>
                <a:solidFill>
                  <a:srgbClr val="C6F0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1" name="Google Shape;141;p13"/>
                <p:cNvSpPr/>
                <p:nvPr/>
              </p:nvSpPr>
              <p:spPr>
                <a:xfrm>
                  <a:off x="7815263" y="5248275"/>
                  <a:ext cx="808038" cy="809625"/>
                </a:xfrm>
                <a:prstGeom prst="ellipse">
                  <a:avLst/>
                </a:prstGeom>
                <a:solidFill>
                  <a:srgbClr val="E1F5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2" name="Google Shape;142;p13"/>
                <p:cNvSpPr/>
                <p:nvPr/>
              </p:nvSpPr>
              <p:spPr>
                <a:xfrm>
                  <a:off x="7386638" y="4229100"/>
                  <a:ext cx="466725" cy="466725"/>
                </a:xfrm>
                <a:prstGeom prst="ellipse">
                  <a:avLst/>
                </a:prstGeom>
                <a:solidFill>
                  <a:srgbClr val="C8F0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3" name="Google Shape;143;p13"/>
                <p:cNvSpPr/>
                <p:nvPr/>
              </p:nvSpPr>
              <p:spPr>
                <a:xfrm>
                  <a:off x="7672388" y="4733925"/>
                  <a:ext cx="303213" cy="304800"/>
                </a:xfrm>
                <a:custGeom>
                  <a:avLst/>
                  <a:gdLst/>
                  <a:ahLst/>
                  <a:cxnLst/>
                  <a:rect l="l" t="t" r="r" b="b"/>
                  <a:pathLst>
                    <a:path w="32" h="32" extrusionOk="0">
                      <a:moveTo>
                        <a:pt x="1" y="14"/>
                      </a:moveTo>
                      <a:cubicBezTo>
                        <a:pt x="2" y="6"/>
                        <a:pt x="9" y="0"/>
                        <a:pt x="18" y="1"/>
                      </a:cubicBezTo>
                      <a:cubicBezTo>
                        <a:pt x="26" y="1"/>
                        <a:pt x="32" y="9"/>
                        <a:pt x="31" y="17"/>
                      </a:cubicBezTo>
                      <a:cubicBezTo>
                        <a:pt x="31" y="25"/>
                        <a:pt x="23" y="32"/>
                        <a:pt x="15" y="31"/>
                      </a:cubicBezTo>
                      <a:cubicBezTo>
                        <a:pt x="7" y="30"/>
                        <a:pt x="0" y="23"/>
                        <a:pt x="1" y="14"/>
                      </a:cubicBezTo>
                      <a:close/>
                    </a:path>
                  </a:pathLst>
                </a:custGeom>
                <a:solidFill>
                  <a:srgbClr val="BBEE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4" name="Google Shape;144;p13"/>
                <p:cNvSpPr/>
                <p:nvPr/>
              </p:nvSpPr>
              <p:spPr>
                <a:xfrm>
                  <a:off x="7910513" y="5105400"/>
                  <a:ext cx="312738" cy="304800"/>
                </a:xfrm>
                <a:prstGeom prst="ellipse">
                  <a:avLst/>
                </a:prstGeom>
                <a:solidFill>
                  <a:srgbClr val="BBEE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5" name="Google Shape;145;p13"/>
                <p:cNvSpPr/>
                <p:nvPr/>
              </p:nvSpPr>
              <p:spPr>
                <a:xfrm>
                  <a:off x="7424738" y="4943475"/>
                  <a:ext cx="200025" cy="200025"/>
                </a:xfrm>
                <a:prstGeom prst="ellipse">
                  <a:avLst/>
                </a:prstGeom>
                <a:solidFill>
                  <a:srgbClr val="B2EC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6" name="Google Shape;146;p13"/>
                <p:cNvSpPr/>
                <p:nvPr/>
              </p:nvSpPr>
              <p:spPr>
                <a:xfrm>
                  <a:off x="7700963" y="5172075"/>
                  <a:ext cx="95250" cy="95250"/>
                </a:xfrm>
                <a:prstGeom prst="ellipse">
                  <a:avLst/>
                </a:prstGeom>
                <a:solidFill>
                  <a:srgbClr val="ACEB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47" name="Google Shape;147;p13"/>
                <p:cNvSpPr/>
                <p:nvPr/>
              </p:nvSpPr>
              <p:spPr>
                <a:xfrm>
                  <a:off x="7558088" y="5191125"/>
                  <a:ext cx="95250" cy="95250"/>
                </a:xfrm>
                <a:prstGeom prst="ellipse">
                  <a:avLst/>
                </a:prstGeom>
                <a:solidFill>
                  <a:srgbClr val="ACEBFA"/>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74" name="Google Shape;174;p13"/>
              <p:cNvSpPr/>
              <p:nvPr/>
            </p:nvSpPr>
            <p:spPr>
              <a:xfrm>
                <a:off x="8101009" y="5257181"/>
                <a:ext cx="1601439" cy="1601439"/>
              </a:xfrm>
              <a:prstGeom prst="ellipse">
                <a:avLst/>
              </a:prstGeom>
              <a:solidFill>
                <a:srgbClr val="2BB5D6">
                  <a:alpha val="39607"/>
                </a:srgb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grpSp>
        <p:sp>
          <p:nvSpPr>
            <p:cNvPr id="19" name="Content Placeholder 6">
              <a:extLst>
                <a:ext uri="{FF2B5EF4-FFF2-40B4-BE49-F238E27FC236}">
                  <a16:creationId xmlns:a16="http://schemas.microsoft.com/office/drawing/2014/main" id="{9C5E3DD7-B01E-E575-3B67-D008D939AF11}"/>
                </a:ext>
              </a:extLst>
            </p:cNvPr>
            <p:cNvSpPr txBox="1">
              <a:spLocks/>
            </p:cNvSpPr>
            <p:nvPr/>
          </p:nvSpPr>
          <p:spPr>
            <a:xfrm>
              <a:off x="4960380" y="3867035"/>
              <a:ext cx="3199477" cy="552177"/>
            </a:xfrm>
            <a:prstGeom prst="rect">
              <a:avLst/>
            </a:prstGeom>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000" b="1" dirty="0"/>
                <a:t>Shareholders receive </a:t>
              </a:r>
              <a:r>
                <a:rPr lang="en-US" sz="1000" dirty="0"/>
                <a:t>an electronic or paper copy or summary of the company's annual report and financial statements as well as any other shareholder communications.</a:t>
              </a:r>
            </a:p>
          </p:txBody>
        </p:sp>
      </p:grpSp>
      <p:sp>
        <p:nvSpPr>
          <p:cNvPr id="183" name="Google Shape;183;p13"/>
          <p:cNvSpPr/>
          <p:nvPr/>
        </p:nvSpPr>
        <p:spPr>
          <a:xfrm>
            <a:off x="3040343" y="1987153"/>
            <a:ext cx="1391840" cy="1401366"/>
          </a:xfrm>
          <a:prstGeom prst="ellipse">
            <a:avLst/>
          </a:prstGeom>
          <a:solidFill>
            <a:srgbClr val="FFAE17">
              <a:alpha val="75000"/>
            </a:srgb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84" name="Google Shape;184;p13"/>
          <p:cNvSpPr/>
          <p:nvPr/>
        </p:nvSpPr>
        <p:spPr>
          <a:xfrm>
            <a:off x="3346454" y="1471762"/>
            <a:ext cx="1398984" cy="1394222"/>
          </a:xfrm>
          <a:prstGeom prst="ellipse">
            <a:avLst/>
          </a:prstGeom>
          <a:solidFill>
            <a:schemeClr val="accent2">
              <a:alpha val="74509"/>
            </a:scheme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85" name="Google Shape;185;p13"/>
          <p:cNvSpPr/>
          <p:nvPr/>
        </p:nvSpPr>
        <p:spPr>
          <a:xfrm>
            <a:off x="4194245" y="1822284"/>
            <a:ext cx="1398984" cy="1394222"/>
          </a:xfrm>
          <a:prstGeom prst="ellipse">
            <a:avLst/>
          </a:prstGeom>
          <a:solidFill>
            <a:srgbClr val="5CBF00">
              <a:alpha val="73725"/>
            </a:srgbClr>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186" name="Google Shape;186;p13"/>
          <p:cNvSpPr/>
          <p:nvPr/>
        </p:nvSpPr>
        <p:spPr>
          <a:xfrm>
            <a:off x="3752071" y="2040731"/>
            <a:ext cx="1391840" cy="1394222"/>
          </a:xfrm>
          <a:prstGeom prst="ellipse">
            <a:avLst/>
          </a:prstGeom>
          <a:solidFill>
            <a:srgbClr val="00ADD6">
              <a:alpha val="85441"/>
            </a:srgbClr>
          </a:solidFill>
          <a:ln>
            <a:noFill/>
          </a:ln>
        </p:spPr>
        <p:txBody>
          <a:bodyPr spcFirstLastPara="1" wrap="square" lIns="68569" tIns="34275" rIns="68569" bIns="34275" anchor="t" anchorCtr="0">
            <a:noAutofit/>
          </a:bodyPr>
          <a:lstStyle/>
          <a:p>
            <a:endParaRPr sz="1350" dirty="0">
              <a:solidFill>
                <a:schemeClr val="dk1"/>
              </a:solidFill>
              <a:latin typeface="Calibri"/>
              <a:ea typeface="Calibri"/>
              <a:cs typeface="Calibri"/>
              <a:sym typeface="Calibri"/>
            </a:endParaRPr>
          </a:p>
        </p:txBody>
      </p:sp>
      <p:sp>
        <p:nvSpPr>
          <p:cNvPr id="187" name="Google Shape;187;p13"/>
          <p:cNvSpPr/>
          <p:nvPr/>
        </p:nvSpPr>
        <p:spPr>
          <a:xfrm>
            <a:off x="3895614" y="1368028"/>
            <a:ext cx="1398984" cy="1401366"/>
          </a:xfrm>
          <a:prstGeom prst="ellipse">
            <a:avLst/>
          </a:prstGeom>
          <a:solidFill>
            <a:srgbClr val="B81866">
              <a:alpha val="58431"/>
            </a:srgbClr>
          </a:solidFill>
          <a:ln>
            <a:noFill/>
          </a:ln>
        </p:spPr>
        <p:txBody>
          <a:bodyPr spcFirstLastPara="1" wrap="square" lIns="68569" tIns="34275" rIns="68569" bIns="34275" anchor="t" anchorCtr="0">
            <a:noAutofit/>
          </a:bodyPr>
          <a:lstStyle/>
          <a:p>
            <a:endParaRPr sz="1350" dirty="0">
              <a:solidFill>
                <a:schemeClr val="dk1"/>
              </a:solidFill>
              <a:latin typeface="Calibri"/>
              <a:ea typeface="Calibri"/>
              <a:cs typeface="Calibri"/>
              <a:sym typeface="Calibri"/>
            </a:endParaRPr>
          </a:p>
        </p:txBody>
      </p:sp>
      <p:sp>
        <p:nvSpPr>
          <p:cNvPr id="11" name="Title 7">
            <a:extLst>
              <a:ext uri="{FF2B5EF4-FFF2-40B4-BE49-F238E27FC236}">
                <a16:creationId xmlns:a16="http://schemas.microsoft.com/office/drawing/2014/main" id="{72C1643A-DBFA-A55C-5F9D-E1CEC25D7B49}"/>
              </a:ext>
            </a:extLst>
          </p:cNvPr>
          <p:cNvSpPr txBox="1">
            <a:spLocks/>
          </p:cNvSpPr>
          <p:nvPr/>
        </p:nvSpPr>
        <p:spPr>
          <a:xfrm>
            <a:off x="2573324" y="2039540"/>
            <a:ext cx="3517560" cy="471977"/>
          </a:xfrm>
          <a:prstGeom prst="rect">
            <a:avLst/>
          </a:prstGeom>
          <a:effectLst>
            <a:outerShdw blurRad="215134" algn="ctr" rotWithShape="0">
              <a:prstClr val="black">
                <a:alpha val="40000"/>
              </a:prstClr>
            </a:outerShdw>
          </a:effectLst>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lnSpc>
                <a:spcPct val="80000"/>
              </a:lnSpc>
            </a:pPr>
            <a:r>
              <a:rPr lang="en-US" sz="3300" dirty="0">
                <a:solidFill>
                  <a:schemeClr val="bg1"/>
                </a:solidFill>
              </a:rPr>
              <a:t>What is</a:t>
            </a:r>
          </a:p>
          <a:p>
            <a:pPr algn="ctr">
              <a:lnSpc>
                <a:spcPct val="80000"/>
              </a:lnSpc>
            </a:pPr>
            <a:r>
              <a:rPr lang="en-US" sz="3300" dirty="0">
                <a:solidFill>
                  <a:schemeClr val="bg1"/>
                </a:solidFill>
              </a:rPr>
              <a:t>a share?</a:t>
            </a:r>
          </a:p>
        </p:txBody>
      </p:sp>
    </p:spTree>
    <p:extLst>
      <p:ext uri="{BB962C8B-B14F-4D97-AF65-F5344CB8AC3E}">
        <p14:creationId xmlns:p14="http://schemas.microsoft.com/office/powerpoint/2010/main" val="419284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50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300" fill="hold"/>
                                        <p:tgtEl>
                                          <p:spTgt spid="186"/>
                                        </p:tgtEl>
                                        <p:attrNameLst>
                                          <p:attrName>ppt_x</p:attrName>
                                        </p:attrNameLst>
                                      </p:cBhvr>
                                      <p:tavLst>
                                        <p:tav tm="0">
                                          <p:val>
                                            <p:strVal val="#ppt_x"/>
                                          </p:val>
                                        </p:tav>
                                        <p:tav tm="100000">
                                          <p:val>
                                            <p:strVal val="#ppt_x"/>
                                          </p:val>
                                        </p:tav>
                                      </p:tavLst>
                                    </p:anim>
                                    <p:anim calcmode="lin" valueType="num">
                                      <p:cBhvr additive="base">
                                        <p:cTn id="8" dur="300" fill="hold"/>
                                        <p:tgtEl>
                                          <p:spTgt spid="186"/>
                                        </p:tgtEl>
                                        <p:attrNameLst>
                                          <p:attrName>ppt_y</p:attrName>
                                        </p:attrNameLst>
                                      </p:cBhvr>
                                      <p:tavLst>
                                        <p:tav tm="0">
                                          <p:val>
                                            <p:strVal val="0-#ppt_h/2"/>
                                          </p:val>
                                        </p:tav>
                                        <p:tav tm="100000">
                                          <p:val>
                                            <p:strVal val="#ppt_y"/>
                                          </p:val>
                                        </p:tav>
                                      </p:tavLst>
                                    </p:anim>
                                  </p:childTnLst>
                                </p:cTn>
                              </p:par>
                            </p:childTnLst>
                          </p:cTn>
                        </p:par>
                        <p:par>
                          <p:cTn id="9" fill="hold">
                            <p:stCondLst>
                              <p:cond delay="800"/>
                            </p:stCondLst>
                            <p:childTnLst>
                              <p:par>
                                <p:cTn id="10" presetID="2" presetClass="entr" presetSubtype="1" decel="50000" fill="hold" grpId="0" nodeType="after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additive="base">
                                        <p:cTn id="12" dur="300" fill="hold"/>
                                        <p:tgtEl>
                                          <p:spTgt spid="185"/>
                                        </p:tgtEl>
                                        <p:attrNameLst>
                                          <p:attrName>ppt_x</p:attrName>
                                        </p:attrNameLst>
                                      </p:cBhvr>
                                      <p:tavLst>
                                        <p:tav tm="0">
                                          <p:val>
                                            <p:strVal val="#ppt_x"/>
                                          </p:val>
                                        </p:tav>
                                        <p:tav tm="100000">
                                          <p:val>
                                            <p:strVal val="#ppt_x"/>
                                          </p:val>
                                        </p:tav>
                                      </p:tavLst>
                                    </p:anim>
                                    <p:anim calcmode="lin" valueType="num">
                                      <p:cBhvr additive="base">
                                        <p:cTn id="13" dur="300" fill="hold"/>
                                        <p:tgtEl>
                                          <p:spTgt spid="185"/>
                                        </p:tgtEl>
                                        <p:attrNameLst>
                                          <p:attrName>ppt_y</p:attrName>
                                        </p:attrNameLst>
                                      </p:cBhvr>
                                      <p:tavLst>
                                        <p:tav tm="0">
                                          <p:val>
                                            <p:strVal val="0-#ppt_h/2"/>
                                          </p:val>
                                        </p:tav>
                                        <p:tav tm="100000">
                                          <p:val>
                                            <p:strVal val="#ppt_y"/>
                                          </p:val>
                                        </p:tav>
                                      </p:tavLst>
                                    </p:anim>
                                  </p:childTnLst>
                                </p:cTn>
                              </p:par>
                            </p:childTnLst>
                          </p:cTn>
                        </p:par>
                        <p:par>
                          <p:cTn id="14" fill="hold">
                            <p:stCondLst>
                              <p:cond delay="1100"/>
                            </p:stCondLst>
                            <p:childTnLst>
                              <p:par>
                                <p:cTn id="15" presetID="2" presetClass="entr" presetSubtype="1" decel="50000" fill="hold" grpId="0" nodeType="afterEffect">
                                  <p:stCondLst>
                                    <p:cond delay="0"/>
                                  </p:stCondLst>
                                  <p:childTnLst>
                                    <p:set>
                                      <p:cBhvr>
                                        <p:cTn id="16" dur="1" fill="hold">
                                          <p:stCondLst>
                                            <p:cond delay="0"/>
                                          </p:stCondLst>
                                        </p:cTn>
                                        <p:tgtEl>
                                          <p:spTgt spid="187"/>
                                        </p:tgtEl>
                                        <p:attrNameLst>
                                          <p:attrName>style.visibility</p:attrName>
                                        </p:attrNameLst>
                                      </p:cBhvr>
                                      <p:to>
                                        <p:strVal val="visible"/>
                                      </p:to>
                                    </p:set>
                                    <p:anim calcmode="lin" valueType="num">
                                      <p:cBhvr additive="base">
                                        <p:cTn id="17" dur="300" fill="hold"/>
                                        <p:tgtEl>
                                          <p:spTgt spid="187"/>
                                        </p:tgtEl>
                                        <p:attrNameLst>
                                          <p:attrName>ppt_x</p:attrName>
                                        </p:attrNameLst>
                                      </p:cBhvr>
                                      <p:tavLst>
                                        <p:tav tm="0">
                                          <p:val>
                                            <p:strVal val="#ppt_x"/>
                                          </p:val>
                                        </p:tav>
                                        <p:tav tm="100000">
                                          <p:val>
                                            <p:strVal val="#ppt_x"/>
                                          </p:val>
                                        </p:tav>
                                      </p:tavLst>
                                    </p:anim>
                                    <p:anim calcmode="lin" valueType="num">
                                      <p:cBhvr additive="base">
                                        <p:cTn id="18" dur="300" fill="hold"/>
                                        <p:tgtEl>
                                          <p:spTgt spid="187"/>
                                        </p:tgtEl>
                                        <p:attrNameLst>
                                          <p:attrName>ppt_y</p:attrName>
                                        </p:attrNameLst>
                                      </p:cBhvr>
                                      <p:tavLst>
                                        <p:tav tm="0">
                                          <p:val>
                                            <p:strVal val="0-#ppt_h/2"/>
                                          </p:val>
                                        </p:tav>
                                        <p:tav tm="100000">
                                          <p:val>
                                            <p:strVal val="#ppt_y"/>
                                          </p:val>
                                        </p:tav>
                                      </p:tavLst>
                                    </p:anim>
                                  </p:childTnLst>
                                </p:cTn>
                              </p:par>
                            </p:childTnLst>
                          </p:cTn>
                        </p:par>
                        <p:par>
                          <p:cTn id="19" fill="hold">
                            <p:stCondLst>
                              <p:cond delay="1400"/>
                            </p:stCondLst>
                            <p:childTnLst>
                              <p:par>
                                <p:cTn id="20" presetID="2" presetClass="entr" presetSubtype="1" decel="50000" fill="hold" grpId="0" nodeType="afterEffect">
                                  <p:stCondLst>
                                    <p:cond delay="0"/>
                                  </p:stCondLst>
                                  <p:childTnLst>
                                    <p:set>
                                      <p:cBhvr>
                                        <p:cTn id="21" dur="1" fill="hold">
                                          <p:stCondLst>
                                            <p:cond delay="0"/>
                                          </p:stCondLst>
                                        </p:cTn>
                                        <p:tgtEl>
                                          <p:spTgt spid="184"/>
                                        </p:tgtEl>
                                        <p:attrNameLst>
                                          <p:attrName>style.visibility</p:attrName>
                                        </p:attrNameLst>
                                      </p:cBhvr>
                                      <p:to>
                                        <p:strVal val="visible"/>
                                      </p:to>
                                    </p:set>
                                    <p:anim calcmode="lin" valueType="num">
                                      <p:cBhvr additive="base">
                                        <p:cTn id="22" dur="300" fill="hold"/>
                                        <p:tgtEl>
                                          <p:spTgt spid="184"/>
                                        </p:tgtEl>
                                        <p:attrNameLst>
                                          <p:attrName>ppt_x</p:attrName>
                                        </p:attrNameLst>
                                      </p:cBhvr>
                                      <p:tavLst>
                                        <p:tav tm="0">
                                          <p:val>
                                            <p:strVal val="#ppt_x"/>
                                          </p:val>
                                        </p:tav>
                                        <p:tav tm="100000">
                                          <p:val>
                                            <p:strVal val="#ppt_x"/>
                                          </p:val>
                                        </p:tav>
                                      </p:tavLst>
                                    </p:anim>
                                    <p:anim calcmode="lin" valueType="num">
                                      <p:cBhvr additive="base">
                                        <p:cTn id="23" dur="300" fill="hold"/>
                                        <p:tgtEl>
                                          <p:spTgt spid="184"/>
                                        </p:tgtEl>
                                        <p:attrNameLst>
                                          <p:attrName>ppt_y</p:attrName>
                                        </p:attrNameLst>
                                      </p:cBhvr>
                                      <p:tavLst>
                                        <p:tav tm="0">
                                          <p:val>
                                            <p:strVal val="0-#ppt_h/2"/>
                                          </p:val>
                                        </p:tav>
                                        <p:tav tm="100000">
                                          <p:val>
                                            <p:strVal val="#ppt_y"/>
                                          </p:val>
                                        </p:tav>
                                      </p:tavLst>
                                    </p:anim>
                                  </p:childTnLst>
                                </p:cTn>
                              </p:par>
                            </p:childTnLst>
                          </p:cTn>
                        </p:par>
                        <p:par>
                          <p:cTn id="24" fill="hold">
                            <p:stCondLst>
                              <p:cond delay="1700"/>
                            </p:stCondLst>
                            <p:childTnLst>
                              <p:par>
                                <p:cTn id="25" presetID="2" presetClass="entr" presetSubtype="1" decel="50000" fill="hold" grpId="0" nodeType="afterEffect">
                                  <p:stCondLst>
                                    <p:cond delay="0"/>
                                  </p:stCondLst>
                                  <p:childTnLst>
                                    <p:set>
                                      <p:cBhvr>
                                        <p:cTn id="26" dur="1" fill="hold">
                                          <p:stCondLst>
                                            <p:cond delay="0"/>
                                          </p:stCondLst>
                                        </p:cTn>
                                        <p:tgtEl>
                                          <p:spTgt spid="183"/>
                                        </p:tgtEl>
                                        <p:attrNameLst>
                                          <p:attrName>style.visibility</p:attrName>
                                        </p:attrNameLst>
                                      </p:cBhvr>
                                      <p:to>
                                        <p:strVal val="visible"/>
                                      </p:to>
                                    </p:set>
                                    <p:anim calcmode="lin" valueType="num">
                                      <p:cBhvr additive="base">
                                        <p:cTn id="27" dur="300" fill="hold"/>
                                        <p:tgtEl>
                                          <p:spTgt spid="183"/>
                                        </p:tgtEl>
                                        <p:attrNameLst>
                                          <p:attrName>ppt_x</p:attrName>
                                        </p:attrNameLst>
                                      </p:cBhvr>
                                      <p:tavLst>
                                        <p:tav tm="0">
                                          <p:val>
                                            <p:strVal val="#ppt_x"/>
                                          </p:val>
                                        </p:tav>
                                        <p:tav tm="100000">
                                          <p:val>
                                            <p:strVal val="#ppt_x"/>
                                          </p:val>
                                        </p:tav>
                                      </p:tavLst>
                                    </p:anim>
                                    <p:anim calcmode="lin" valueType="num">
                                      <p:cBhvr additive="base">
                                        <p:cTn id="28" dur="300" fill="hold"/>
                                        <p:tgtEl>
                                          <p:spTgt spid="183"/>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500"/>
                            </p:stCondLst>
                            <p:childTnLst>
                              <p:par>
                                <p:cTn id="34" presetID="10" presetClass="entr" presetSubtype="0" fill="hold" nodeType="afterEffect">
                                  <p:stCondLst>
                                    <p:cond delay="50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5" grpId="0" animBg="1"/>
      <p:bldP spid="186" grpId="0" animBg="1"/>
      <p:bldP spid="187"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7">
            <a:extLst>
              <a:ext uri="{FF2B5EF4-FFF2-40B4-BE49-F238E27FC236}">
                <a16:creationId xmlns:a16="http://schemas.microsoft.com/office/drawing/2014/main" id="{1B78A107-D105-B561-B46A-B3DD25B3D5D4}"/>
              </a:ext>
            </a:extLst>
          </p:cNvPr>
          <p:cNvSpPr txBox="1">
            <a:spLocks/>
          </p:cNvSpPr>
          <p:nvPr/>
        </p:nvSpPr>
        <p:spPr>
          <a:xfrm>
            <a:off x="457200" y="1354695"/>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3000" dirty="0"/>
              <a:t>What is a listed company?</a:t>
            </a:r>
          </a:p>
        </p:txBody>
      </p:sp>
      <p:sp>
        <p:nvSpPr>
          <p:cNvPr id="3" name="TextBox 2">
            <a:extLst>
              <a:ext uri="{FF2B5EF4-FFF2-40B4-BE49-F238E27FC236}">
                <a16:creationId xmlns:a16="http://schemas.microsoft.com/office/drawing/2014/main" id="{566C728C-9FDC-97C0-F90E-6AAA16819170}"/>
              </a:ext>
            </a:extLst>
          </p:cNvPr>
          <p:cNvSpPr txBox="1"/>
          <p:nvPr/>
        </p:nvSpPr>
        <p:spPr>
          <a:xfrm>
            <a:off x="811530" y="2080260"/>
            <a:ext cx="7509510" cy="1200329"/>
          </a:xfrm>
          <a:prstGeom prst="rect">
            <a:avLst/>
          </a:prstGeom>
          <a:noFill/>
        </p:spPr>
        <p:txBody>
          <a:bodyPr wrap="square" rtlCol="0">
            <a:spAutoFit/>
          </a:bodyPr>
          <a:lstStyle/>
          <a:p>
            <a:r>
              <a:rPr lang="en-ZA"/>
              <a:t>A listed company is a public company which trades on the stock market, where the ownership is organized through shares of stock which can be bought or sold on the stock market.</a:t>
            </a:r>
          </a:p>
          <a:p>
            <a:r>
              <a:rPr lang="en-ZA"/>
              <a:t>e.g: Shoprite, Old Mutual &amp; Multichoice</a:t>
            </a:r>
            <a:endParaRPr lang="en-ZA" dirty="0"/>
          </a:p>
        </p:txBody>
      </p:sp>
    </p:spTree>
    <p:extLst>
      <p:ext uri="{BB962C8B-B14F-4D97-AF65-F5344CB8AC3E}">
        <p14:creationId xmlns:p14="http://schemas.microsoft.com/office/powerpoint/2010/main" val="46252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4915F6E-A022-6B97-4BC0-781BC5CA17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90"/>
            <a:ext cx="3480309" cy="5225609"/>
          </a:xfrm>
          <a:prstGeom prst="rect">
            <a:avLst/>
          </a:prstGeom>
        </p:spPr>
      </p:pic>
      <p:sp>
        <p:nvSpPr>
          <p:cNvPr id="14" name="Rectangle 13">
            <a:extLst>
              <a:ext uri="{FF2B5EF4-FFF2-40B4-BE49-F238E27FC236}">
                <a16:creationId xmlns:a16="http://schemas.microsoft.com/office/drawing/2014/main" id="{D5D49999-618A-394A-8B3D-35ACC4610649}"/>
              </a:ext>
            </a:extLst>
          </p:cNvPr>
          <p:cNvSpPr/>
          <p:nvPr/>
        </p:nvSpPr>
        <p:spPr>
          <a:xfrm>
            <a:off x="3480533" y="-31936"/>
            <a:ext cx="71436" cy="5175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5000745" y="1873201"/>
            <a:ext cx="3386298" cy="2553460"/>
          </a:xfrm>
        </p:spPr>
        <p:txBody>
          <a:bodyPr>
            <a:noAutofit/>
          </a:bodyPr>
          <a:lstStyle/>
          <a:p>
            <a:pPr marL="198900" indent="-198900">
              <a:lnSpc>
                <a:spcPct val="90000"/>
              </a:lnSpc>
              <a:spcBef>
                <a:spcPts val="300"/>
              </a:spcBef>
              <a:spcAft>
                <a:spcPts val="300"/>
              </a:spcAft>
            </a:pPr>
            <a:r>
              <a:rPr lang="en-US" sz="1200" dirty="0"/>
              <a:t>A dividend is a sum of money that a company may pay its shareholders </a:t>
            </a:r>
            <a:br>
              <a:rPr lang="en-US" sz="1200" dirty="0"/>
            </a:br>
            <a:r>
              <a:rPr lang="en-US" sz="1200" dirty="0"/>
              <a:t>for each share they hold.</a:t>
            </a:r>
          </a:p>
          <a:p>
            <a:pPr marL="198900" indent="-198900">
              <a:lnSpc>
                <a:spcPct val="90000"/>
              </a:lnSpc>
              <a:spcBef>
                <a:spcPts val="300"/>
              </a:spcBef>
              <a:spcAft>
                <a:spcPts val="300"/>
              </a:spcAft>
            </a:pPr>
            <a:r>
              <a:rPr lang="en-US" sz="1200" dirty="0"/>
              <a:t>The amount of money paid out is decided by the company’s Board </a:t>
            </a:r>
            <a:br>
              <a:rPr lang="en-US" sz="1200" dirty="0"/>
            </a:br>
            <a:r>
              <a:rPr lang="en-US" sz="1200" dirty="0"/>
              <a:t>of Directors and is based on the company’s profits and need for funds.</a:t>
            </a:r>
          </a:p>
          <a:p>
            <a:pPr marL="198900" indent="-198900">
              <a:lnSpc>
                <a:spcPct val="90000"/>
              </a:lnSpc>
              <a:spcBef>
                <a:spcPts val="300"/>
              </a:spcBef>
              <a:spcAft>
                <a:spcPts val="300"/>
              </a:spcAft>
            </a:pPr>
            <a:r>
              <a:rPr lang="en-US" sz="1200" dirty="0"/>
              <a:t>There is no guarantee that a company will make dividend payments in any given </a:t>
            </a:r>
            <a:r>
              <a:rPr lang="en-ZA" sz="1200" dirty="0"/>
              <a:t>year or years some companies pay a dividend twice a year.</a:t>
            </a:r>
            <a:r>
              <a:rPr lang="en-US" sz="1200" dirty="0"/>
              <a:t>.</a:t>
            </a:r>
          </a:p>
        </p:txBody>
      </p:sp>
      <p:grpSp>
        <p:nvGrpSpPr>
          <p:cNvPr id="52" name="Group 51">
            <a:extLst>
              <a:ext uri="{FF2B5EF4-FFF2-40B4-BE49-F238E27FC236}">
                <a16:creationId xmlns:a16="http://schemas.microsoft.com/office/drawing/2014/main" id="{531EB1D9-C301-23C3-2A85-75D4341F095B}"/>
              </a:ext>
            </a:extLst>
          </p:cNvPr>
          <p:cNvGrpSpPr/>
          <p:nvPr/>
        </p:nvGrpSpPr>
        <p:grpSpPr>
          <a:xfrm>
            <a:off x="3806771" y="1871057"/>
            <a:ext cx="1144278" cy="1144278"/>
            <a:chOff x="3806771" y="1762391"/>
            <a:chExt cx="1144278" cy="1144278"/>
          </a:xfrm>
        </p:grpSpPr>
        <p:sp>
          <p:nvSpPr>
            <p:cNvPr id="51" name="Oval 50">
              <a:extLst>
                <a:ext uri="{FF2B5EF4-FFF2-40B4-BE49-F238E27FC236}">
                  <a16:creationId xmlns:a16="http://schemas.microsoft.com/office/drawing/2014/main" id="{2B121BDA-CC53-6FD5-2385-2DEB3EFCA758}"/>
                </a:ext>
              </a:extLst>
            </p:cNvPr>
            <p:cNvSpPr/>
            <p:nvPr/>
          </p:nvSpPr>
          <p:spPr>
            <a:xfrm>
              <a:off x="3806771" y="1762391"/>
              <a:ext cx="1144278" cy="1144278"/>
            </a:xfrm>
            <a:prstGeom prst="ellipse">
              <a:avLst/>
            </a:prstGeom>
            <a:solidFill>
              <a:schemeClr val="accent4">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D353FAD4-5D4D-7D68-1297-FAC6D160989C}"/>
                </a:ext>
              </a:extLst>
            </p:cNvPr>
            <p:cNvGrpSpPr/>
            <p:nvPr/>
          </p:nvGrpSpPr>
          <p:grpSpPr>
            <a:xfrm>
              <a:off x="3917989" y="1873202"/>
              <a:ext cx="920459" cy="920459"/>
              <a:chOff x="499471" y="1397414"/>
              <a:chExt cx="389357" cy="389357"/>
            </a:xfrm>
          </p:grpSpPr>
          <p:sp>
            <p:nvSpPr>
              <p:cNvPr id="43" name="Oval 42">
                <a:extLst>
                  <a:ext uri="{FF2B5EF4-FFF2-40B4-BE49-F238E27FC236}">
                    <a16:creationId xmlns:a16="http://schemas.microsoft.com/office/drawing/2014/main" id="{F2C95066-838C-78EE-085D-748E25639840}"/>
                  </a:ext>
                </a:extLst>
              </p:cNvPr>
              <p:cNvSpPr/>
              <p:nvPr/>
            </p:nvSpPr>
            <p:spPr>
              <a:xfrm>
                <a:off x="499471" y="1397414"/>
                <a:ext cx="389357" cy="38935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352">
                <a:extLst>
                  <a:ext uri="{FF2B5EF4-FFF2-40B4-BE49-F238E27FC236}">
                    <a16:creationId xmlns:a16="http://schemas.microsoft.com/office/drawing/2014/main" id="{8970758A-2173-40C9-769C-9665791141D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8123" y="1464003"/>
                <a:ext cx="251586" cy="251586"/>
              </a:xfrm>
              <a:prstGeom prst="rect">
                <a:avLst/>
              </a:prstGeom>
            </p:spPr>
          </p:pic>
        </p:grpSp>
      </p:grpSp>
      <p:sp>
        <p:nvSpPr>
          <p:cNvPr id="45" name="Title 7">
            <a:extLst>
              <a:ext uri="{FF2B5EF4-FFF2-40B4-BE49-F238E27FC236}">
                <a16:creationId xmlns:a16="http://schemas.microsoft.com/office/drawing/2014/main" id="{0A005792-12B5-B6BC-6F9C-EE324449D87D}"/>
              </a:ext>
            </a:extLst>
          </p:cNvPr>
          <p:cNvSpPr txBox="1">
            <a:spLocks/>
          </p:cNvSpPr>
          <p:nvPr/>
        </p:nvSpPr>
        <p:spPr>
          <a:xfrm>
            <a:off x="3859526" y="1182708"/>
            <a:ext cx="478791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r>
              <a:rPr lang="en-US" sz="3000" dirty="0"/>
              <a:t>What is a dividend?</a:t>
            </a:r>
          </a:p>
        </p:txBody>
      </p:sp>
    </p:spTree>
    <p:extLst>
      <p:ext uri="{BB962C8B-B14F-4D97-AF65-F5344CB8AC3E}">
        <p14:creationId xmlns:p14="http://schemas.microsoft.com/office/powerpoint/2010/main" val="35838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4915F6E-A022-6B97-4BC0-781BC5CA17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90"/>
            <a:ext cx="3480309" cy="5225609"/>
          </a:xfrm>
          <a:prstGeom prst="rect">
            <a:avLst/>
          </a:prstGeom>
        </p:spPr>
      </p:pic>
      <p:sp>
        <p:nvSpPr>
          <p:cNvPr id="14" name="Rectangle 13">
            <a:extLst>
              <a:ext uri="{FF2B5EF4-FFF2-40B4-BE49-F238E27FC236}">
                <a16:creationId xmlns:a16="http://schemas.microsoft.com/office/drawing/2014/main" id="{D5D49999-618A-394A-8B3D-35ACC4610649}"/>
              </a:ext>
            </a:extLst>
          </p:cNvPr>
          <p:cNvSpPr/>
          <p:nvPr/>
        </p:nvSpPr>
        <p:spPr>
          <a:xfrm>
            <a:off x="3480533" y="-31936"/>
            <a:ext cx="71436" cy="5175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B909882D-FA5F-1CC4-7AB2-409C1A4982E4}"/>
              </a:ext>
            </a:extLst>
          </p:cNvPr>
          <p:cNvSpPr>
            <a:spLocks noGrp="1"/>
          </p:cNvSpPr>
          <p:nvPr>
            <p:ph idx="1"/>
          </p:nvPr>
        </p:nvSpPr>
        <p:spPr>
          <a:xfrm>
            <a:off x="5000744" y="1873201"/>
            <a:ext cx="3646691" cy="2553460"/>
          </a:xfrm>
        </p:spPr>
        <p:txBody>
          <a:bodyPr>
            <a:noAutofit/>
          </a:bodyPr>
          <a:lstStyle/>
          <a:p>
            <a:pPr marL="0" indent="0">
              <a:lnSpc>
                <a:spcPct val="90000"/>
              </a:lnSpc>
              <a:spcBef>
                <a:spcPts val="300"/>
              </a:spcBef>
              <a:spcAft>
                <a:spcPts val="300"/>
              </a:spcAft>
              <a:buNone/>
            </a:pPr>
            <a:r>
              <a:rPr lang="en-US" sz="1200" dirty="0"/>
              <a:t>The value of dividends you may receive will be determined by: </a:t>
            </a:r>
          </a:p>
          <a:p>
            <a:pPr marL="198900" indent="-198900">
              <a:lnSpc>
                <a:spcPct val="90000"/>
              </a:lnSpc>
              <a:spcBef>
                <a:spcPts val="300"/>
              </a:spcBef>
              <a:spcAft>
                <a:spcPts val="300"/>
              </a:spcAft>
            </a:pPr>
            <a:r>
              <a:rPr lang="en-US" sz="1200" dirty="0"/>
              <a:t>The dividend rights attaching to your </a:t>
            </a:r>
            <a:br>
              <a:rPr lang="en-US" sz="1200" dirty="0"/>
            </a:br>
            <a:r>
              <a:rPr lang="en-US" sz="1200" dirty="0"/>
              <a:t>shares, if any; </a:t>
            </a:r>
          </a:p>
          <a:p>
            <a:pPr marL="198900" indent="-198900">
              <a:lnSpc>
                <a:spcPct val="90000"/>
              </a:lnSpc>
              <a:spcBef>
                <a:spcPts val="300"/>
              </a:spcBef>
              <a:spcAft>
                <a:spcPts val="300"/>
              </a:spcAft>
            </a:pPr>
            <a:r>
              <a:rPr lang="en-US" sz="1200" dirty="0"/>
              <a:t>The financial performance of the company;</a:t>
            </a:r>
          </a:p>
          <a:p>
            <a:pPr marL="198900" indent="-198900">
              <a:lnSpc>
                <a:spcPct val="90000"/>
              </a:lnSpc>
              <a:spcBef>
                <a:spcPts val="300"/>
              </a:spcBef>
              <a:spcAft>
                <a:spcPts val="300"/>
              </a:spcAft>
            </a:pPr>
            <a:r>
              <a:rPr lang="en-US" sz="1200" dirty="0"/>
              <a:t>The policy adopted by the company as </a:t>
            </a:r>
            <a:br>
              <a:rPr lang="en-US" sz="1200" dirty="0"/>
            </a:br>
            <a:r>
              <a:rPr lang="en-US" sz="1200" dirty="0"/>
              <a:t>to how much of their profits they want to declare as dividends;</a:t>
            </a:r>
          </a:p>
          <a:p>
            <a:pPr marL="198900" indent="-198900">
              <a:lnSpc>
                <a:spcPct val="90000"/>
              </a:lnSpc>
              <a:spcBef>
                <a:spcPts val="300"/>
              </a:spcBef>
              <a:spcAft>
                <a:spcPts val="300"/>
              </a:spcAft>
            </a:pPr>
            <a:r>
              <a:rPr lang="en-US" sz="1200" dirty="0"/>
              <a:t>Requirements of the Companies Act to ensure there company still has enough </a:t>
            </a:r>
            <a:br>
              <a:rPr lang="en-US" sz="1200" dirty="0"/>
            </a:br>
            <a:r>
              <a:rPr lang="en-US" sz="1200" dirty="0"/>
              <a:t>cash after paying the dividend; and </a:t>
            </a:r>
          </a:p>
          <a:p>
            <a:pPr marL="198900" indent="-198900">
              <a:lnSpc>
                <a:spcPct val="90000"/>
              </a:lnSpc>
              <a:spcBef>
                <a:spcPts val="300"/>
              </a:spcBef>
              <a:spcAft>
                <a:spcPts val="300"/>
              </a:spcAft>
            </a:pPr>
            <a:r>
              <a:rPr lang="en-US" sz="1200" dirty="0"/>
              <a:t>The number of shares you hold</a:t>
            </a:r>
          </a:p>
        </p:txBody>
      </p:sp>
      <p:sp>
        <p:nvSpPr>
          <p:cNvPr id="45" name="Title 7">
            <a:extLst>
              <a:ext uri="{FF2B5EF4-FFF2-40B4-BE49-F238E27FC236}">
                <a16:creationId xmlns:a16="http://schemas.microsoft.com/office/drawing/2014/main" id="{0A005792-12B5-B6BC-6F9C-EE324449D87D}"/>
              </a:ext>
            </a:extLst>
          </p:cNvPr>
          <p:cNvSpPr txBox="1">
            <a:spLocks/>
          </p:cNvSpPr>
          <p:nvPr/>
        </p:nvSpPr>
        <p:spPr>
          <a:xfrm>
            <a:off x="3859526" y="1182708"/>
            <a:ext cx="478791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r>
              <a:rPr lang="en-US" sz="3000" dirty="0"/>
              <a:t>What is a dividend?</a:t>
            </a:r>
          </a:p>
        </p:txBody>
      </p:sp>
      <p:grpSp>
        <p:nvGrpSpPr>
          <p:cNvPr id="2" name="Group 1">
            <a:extLst>
              <a:ext uri="{FF2B5EF4-FFF2-40B4-BE49-F238E27FC236}">
                <a16:creationId xmlns:a16="http://schemas.microsoft.com/office/drawing/2014/main" id="{549ECE10-D3AA-4F27-F056-B6720AC50C71}"/>
              </a:ext>
            </a:extLst>
          </p:cNvPr>
          <p:cNvGrpSpPr/>
          <p:nvPr/>
        </p:nvGrpSpPr>
        <p:grpSpPr>
          <a:xfrm>
            <a:off x="3806771" y="1871057"/>
            <a:ext cx="1144278" cy="1144278"/>
            <a:chOff x="3806771" y="1762391"/>
            <a:chExt cx="1144278" cy="1144278"/>
          </a:xfrm>
        </p:grpSpPr>
        <p:sp>
          <p:nvSpPr>
            <p:cNvPr id="3" name="Oval 2">
              <a:extLst>
                <a:ext uri="{FF2B5EF4-FFF2-40B4-BE49-F238E27FC236}">
                  <a16:creationId xmlns:a16="http://schemas.microsoft.com/office/drawing/2014/main" id="{8FAA0B64-7BD5-B65F-5077-AE74863382A5}"/>
                </a:ext>
              </a:extLst>
            </p:cNvPr>
            <p:cNvSpPr/>
            <p:nvPr/>
          </p:nvSpPr>
          <p:spPr>
            <a:xfrm>
              <a:off x="3806771" y="1762391"/>
              <a:ext cx="1144278" cy="1144278"/>
            </a:xfrm>
            <a:prstGeom prst="ellipse">
              <a:avLst/>
            </a:prstGeom>
            <a:solidFill>
              <a:schemeClr val="accent4">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18A6C7D-AFAC-5E44-B4C4-F4291D0B6DE4}"/>
                </a:ext>
              </a:extLst>
            </p:cNvPr>
            <p:cNvGrpSpPr/>
            <p:nvPr/>
          </p:nvGrpSpPr>
          <p:grpSpPr>
            <a:xfrm>
              <a:off x="3917989" y="1873202"/>
              <a:ext cx="920459" cy="920459"/>
              <a:chOff x="499471" y="1397414"/>
              <a:chExt cx="389357" cy="389357"/>
            </a:xfrm>
          </p:grpSpPr>
          <p:sp>
            <p:nvSpPr>
              <p:cNvPr id="5" name="Oval 4">
                <a:extLst>
                  <a:ext uri="{FF2B5EF4-FFF2-40B4-BE49-F238E27FC236}">
                    <a16:creationId xmlns:a16="http://schemas.microsoft.com/office/drawing/2014/main" id="{8A67B108-0D6B-0050-CE6B-3D0FB39B987B}"/>
                  </a:ext>
                </a:extLst>
              </p:cNvPr>
              <p:cNvSpPr/>
              <p:nvPr/>
            </p:nvSpPr>
            <p:spPr>
              <a:xfrm>
                <a:off x="499471" y="1397414"/>
                <a:ext cx="389357" cy="38935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352">
                <a:extLst>
                  <a:ext uri="{FF2B5EF4-FFF2-40B4-BE49-F238E27FC236}">
                    <a16:creationId xmlns:a16="http://schemas.microsoft.com/office/drawing/2014/main" id="{91DCCFF7-6F13-855A-8CAB-B87FC835EDB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8123" y="1464003"/>
                <a:ext cx="251586" cy="251586"/>
              </a:xfrm>
              <a:prstGeom prst="rect">
                <a:avLst/>
              </a:prstGeom>
            </p:spPr>
          </p:pic>
        </p:grpSp>
      </p:grpSp>
    </p:spTree>
    <p:extLst>
      <p:ext uri="{BB962C8B-B14F-4D97-AF65-F5344CB8AC3E}">
        <p14:creationId xmlns:p14="http://schemas.microsoft.com/office/powerpoint/2010/main" val="19117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155">
            <a:extLst>
              <a:ext uri="{FF2B5EF4-FFF2-40B4-BE49-F238E27FC236}">
                <a16:creationId xmlns:a16="http://schemas.microsoft.com/office/drawing/2014/main" id="{629548E2-FFA2-8683-5309-B5717A5C10DD}"/>
              </a:ext>
            </a:extLst>
          </p:cNvPr>
          <p:cNvGrpSpPr/>
          <p:nvPr/>
        </p:nvGrpSpPr>
        <p:grpSpPr>
          <a:xfrm>
            <a:off x="6358706" y="2358138"/>
            <a:ext cx="2124868" cy="1185624"/>
            <a:chOff x="537852" y="2199255"/>
            <a:chExt cx="2124868" cy="1185624"/>
          </a:xfrm>
        </p:grpSpPr>
        <p:sp>
          <p:nvSpPr>
            <p:cNvPr id="157" name="Content Placeholder 6">
              <a:extLst>
                <a:ext uri="{FF2B5EF4-FFF2-40B4-BE49-F238E27FC236}">
                  <a16:creationId xmlns:a16="http://schemas.microsoft.com/office/drawing/2014/main" id="{58FB41F7-E520-7EF0-6183-259C635ECD6D}"/>
                </a:ext>
              </a:extLst>
            </p:cNvPr>
            <p:cNvSpPr txBox="1">
              <a:spLocks/>
            </p:cNvSpPr>
            <p:nvPr/>
          </p:nvSpPr>
          <p:spPr>
            <a:xfrm>
              <a:off x="1723908" y="2269556"/>
              <a:ext cx="938812" cy="1040871"/>
            </a:xfrm>
            <a:prstGeom prst="rect">
              <a:avLst/>
            </a:prstGeom>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000" b="1" dirty="0"/>
                <a:t>Perceptions of investors about the above factors</a:t>
              </a:r>
            </a:p>
          </p:txBody>
        </p:sp>
        <p:grpSp>
          <p:nvGrpSpPr>
            <p:cNvPr id="158" name="Group 157">
              <a:extLst>
                <a:ext uri="{FF2B5EF4-FFF2-40B4-BE49-F238E27FC236}">
                  <a16:creationId xmlns:a16="http://schemas.microsoft.com/office/drawing/2014/main" id="{F9A0D116-BB20-5C41-49E3-9F91ECC3C74D}"/>
                </a:ext>
              </a:extLst>
            </p:cNvPr>
            <p:cNvGrpSpPr/>
            <p:nvPr/>
          </p:nvGrpSpPr>
          <p:grpSpPr>
            <a:xfrm>
              <a:off x="537852" y="2199255"/>
              <a:ext cx="1183694" cy="1185624"/>
              <a:chOff x="1249609" y="478705"/>
              <a:chExt cx="5281530" cy="5290138"/>
            </a:xfrm>
          </p:grpSpPr>
          <p:grpSp>
            <p:nvGrpSpPr>
              <p:cNvPr id="159" name="Group 158">
                <a:extLst>
                  <a:ext uri="{FF2B5EF4-FFF2-40B4-BE49-F238E27FC236}">
                    <a16:creationId xmlns:a16="http://schemas.microsoft.com/office/drawing/2014/main" id="{1E9CBD4D-8AA6-7896-D297-D7DE2A4006B6}"/>
                  </a:ext>
                </a:extLst>
              </p:cNvPr>
              <p:cNvGrpSpPr/>
              <p:nvPr/>
            </p:nvGrpSpPr>
            <p:grpSpPr>
              <a:xfrm>
                <a:off x="1249609" y="2302472"/>
                <a:ext cx="5281528" cy="3466371"/>
                <a:chOff x="785598" y="2322908"/>
                <a:chExt cx="1610915" cy="1057275"/>
              </a:xfrm>
            </p:grpSpPr>
            <p:grpSp>
              <p:nvGrpSpPr>
                <p:cNvPr id="162" name="Группа 5">
                  <a:extLst>
                    <a:ext uri="{FF2B5EF4-FFF2-40B4-BE49-F238E27FC236}">
                      <a16:creationId xmlns:a16="http://schemas.microsoft.com/office/drawing/2014/main" id="{1EB8CC0C-9546-2899-25A3-7C55DC5BC23C}"/>
                    </a:ext>
                  </a:extLst>
                </p:cNvPr>
                <p:cNvGrpSpPr/>
                <p:nvPr/>
              </p:nvGrpSpPr>
              <p:grpSpPr>
                <a:xfrm>
                  <a:off x="785598" y="2322908"/>
                  <a:ext cx="1610915" cy="1057275"/>
                  <a:chOff x="720725" y="3097210"/>
                  <a:chExt cx="2147887" cy="1409699"/>
                </a:xfrm>
                <a:solidFill>
                  <a:schemeClr val="accent4"/>
                </a:solidFill>
              </p:grpSpPr>
              <p:sp>
                <p:nvSpPr>
                  <p:cNvPr id="164" name="Google Shape;128;p14">
                    <a:extLst>
                      <a:ext uri="{FF2B5EF4-FFF2-40B4-BE49-F238E27FC236}">
                        <a16:creationId xmlns:a16="http://schemas.microsoft.com/office/drawing/2014/main" id="{3057396B-5A08-D16F-9B09-800E7E488902}"/>
                      </a:ext>
                    </a:extLst>
                  </p:cNvPr>
                  <p:cNvSpPr/>
                  <p:nvPr/>
                </p:nvSpPr>
                <p:spPr>
                  <a:xfrm>
                    <a:off x="1433512" y="3678235"/>
                    <a:ext cx="1320800" cy="828674"/>
                  </a:xfrm>
                  <a:custGeom>
                    <a:avLst/>
                    <a:gdLst/>
                    <a:ahLst/>
                    <a:cxnLst/>
                    <a:rect l="l" t="t" r="r" b="b"/>
                    <a:pathLst>
                      <a:path w="139" h="87" extrusionOk="0">
                        <a:moveTo>
                          <a:pt x="139" y="0"/>
                        </a:moveTo>
                        <a:cubicBezTo>
                          <a:pt x="133" y="5"/>
                          <a:pt x="125" y="9"/>
                          <a:pt x="117" y="9"/>
                        </a:cubicBezTo>
                        <a:cubicBezTo>
                          <a:pt x="33" y="9"/>
                          <a:pt x="33" y="9"/>
                          <a:pt x="33" y="9"/>
                        </a:cubicBezTo>
                        <a:cubicBezTo>
                          <a:pt x="14" y="28"/>
                          <a:pt x="14" y="28"/>
                          <a:pt x="14" y="28"/>
                        </a:cubicBezTo>
                        <a:cubicBezTo>
                          <a:pt x="0" y="41"/>
                          <a:pt x="0" y="63"/>
                          <a:pt x="14" y="77"/>
                        </a:cubicBezTo>
                        <a:cubicBezTo>
                          <a:pt x="20" y="84"/>
                          <a:pt x="29" y="87"/>
                          <a:pt x="38" y="87"/>
                        </a:cubicBezTo>
                        <a:cubicBezTo>
                          <a:pt x="47" y="87"/>
                          <a:pt x="56" y="84"/>
                          <a:pt x="63" y="77"/>
                        </a:cubicBezTo>
                        <a:cubicBezTo>
                          <a:pt x="139" y="0"/>
                          <a:pt x="139" y="0"/>
                          <a:pt x="139" y="0"/>
                        </a:cubicBezTo>
                      </a:path>
                    </a:pathLst>
                  </a:custGeom>
                  <a:solidFill>
                    <a:schemeClr val="accent4">
                      <a:alpha val="5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65" name="Google Shape;129;p14">
                    <a:extLst>
                      <a:ext uri="{FF2B5EF4-FFF2-40B4-BE49-F238E27FC236}">
                        <a16:creationId xmlns:a16="http://schemas.microsoft.com/office/drawing/2014/main" id="{FA9FE4CE-A4DA-D576-FF0B-6D411A19FAD1}"/>
                      </a:ext>
                    </a:extLst>
                  </p:cNvPr>
                  <p:cNvSpPr/>
                  <p:nvPr/>
                </p:nvSpPr>
                <p:spPr>
                  <a:xfrm>
                    <a:off x="720725" y="3097210"/>
                    <a:ext cx="2147887" cy="666749"/>
                  </a:xfrm>
                  <a:custGeom>
                    <a:avLst/>
                    <a:gdLst/>
                    <a:ahLst/>
                    <a:cxnLst/>
                    <a:rect l="l" t="t" r="r" b="b"/>
                    <a:pathLst>
                      <a:path w="226" h="70" extrusionOk="0">
                        <a:moveTo>
                          <a:pt x="226" y="37"/>
                        </a:moveTo>
                        <a:cubicBezTo>
                          <a:pt x="225" y="45"/>
                          <a:pt x="222" y="53"/>
                          <a:pt x="216" y="59"/>
                        </a:cubicBezTo>
                        <a:cubicBezTo>
                          <a:pt x="214" y="61"/>
                          <a:pt x="214" y="61"/>
                          <a:pt x="214" y="61"/>
                        </a:cubicBezTo>
                        <a:cubicBezTo>
                          <a:pt x="221" y="55"/>
                          <a:pt x="225" y="47"/>
                          <a:pt x="226" y="38"/>
                        </a:cubicBezTo>
                        <a:cubicBezTo>
                          <a:pt x="226" y="38"/>
                          <a:pt x="226" y="37"/>
                          <a:pt x="226" y="37"/>
                        </a:cubicBezTo>
                        <a:moveTo>
                          <a:pt x="216" y="11"/>
                        </a:moveTo>
                        <a:cubicBezTo>
                          <a:pt x="222" y="17"/>
                          <a:pt x="225" y="25"/>
                          <a:pt x="226" y="33"/>
                        </a:cubicBezTo>
                        <a:cubicBezTo>
                          <a:pt x="226" y="33"/>
                          <a:pt x="226" y="32"/>
                          <a:pt x="226" y="32"/>
                        </a:cubicBezTo>
                        <a:cubicBezTo>
                          <a:pt x="225" y="24"/>
                          <a:pt x="222" y="16"/>
                          <a:pt x="216" y="11"/>
                        </a:cubicBezTo>
                        <a:moveTo>
                          <a:pt x="108" y="0"/>
                        </a:moveTo>
                        <a:cubicBezTo>
                          <a:pt x="34" y="0"/>
                          <a:pt x="34" y="0"/>
                          <a:pt x="34" y="0"/>
                        </a:cubicBezTo>
                        <a:cubicBezTo>
                          <a:pt x="15" y="0"/>
                          <a:pt x="0" y="16"/>
                          <a:pt x="0" y="35"/>
                        </a:cubicBezTo>
                        <a:cubicBezTo>
                          <a:pt x="0" y="54"/>
                          <a:pt x="15" y="70"/>
                          <a:pt x="34" y="70"/>
                        </a:cubicBezTo>
                        <a:cubicBezTo>
                          <a:pt x="108" y="70"/>
                          <a:pt x="108" y="70"/>
                          <a:pt x="108" y="70"/>
                        </a:cubicBezTo>
                        <a:cubicBezTo>
                          <a:pt x="143" y="35"/>
                          <a:pt x="143" y="35"/>
                          <a:pt x="143" y="35"/>
                        </a:cubicBezTo>
                        <a:cubicBezTo>
                          <a:pt x="108" y="0"/>
                          <a:pt x="108" y="0"/>
                          <a:pt x="108" y="0"/>
                        </a:cubicBezTo>
                      </a:path>
                    </a:pathLst>
                  </a:custGeom>
                  <a:solidFill>
                    <a:schemeClr val="accent4">
                      <a:alpha val="50000"/>
                    </a:schemeClr>
                  </a:solidFill>
                  <a:ln>
                    <a:noFill/>
                  </a:ln>
                </p:spPr>
                <p:txBody>
                  <a:bodyPr spcFirstLastPara="1" wrap="square" lIns="68569" tIns="34275" rIns="68569" bIns="34275" anchor="ctr" anchorCtr="0">
                    <a:noAutofit/>
                  </a:bodyPr>
                  <a:lstStyle/>
                  <a:p>
                    <a:endParaRPr sz="1350" dirty="0">
                      <a:solidFill>
                        <a:schemeClr val="dk1"/>
                      </a:solidFill>
                      <a:ea typeface="Calibri"/>
                      <a:cs typeface="Calibri"/>
                      <a:sym typeface="Calibri"/>
                    </a:endParaRPr>
                  </a:p>
                </p:txBody>
              </p:sp>
              <p:sp>
                <p:nvSpPr>
                  <p:cNvPr id="166" name="Google Shape;130;p14">
                    <a:extLst>
                      <a:ext uri="{FF2B5EF4-FFF2-40B4-BE49-F238E27FC236}">
                        <a16:creationId xmlns:a16="http://schemas.microsoft.com/office/drawing/2014/main" id="{F71459B3-4A56-DD50-B8A1-08B070C2EEE2}"/>
                      </a:ext>
                    </a:extLst>
                  </p:cNvPr>
                  <p:cNvSpPr/>
                  <p:nvPr/>
                </p:nvSpPr>
                <p:spPr>
                  <a:xfrm>
                    <a:off x="1747837" y="3430586"/>
                    <a:ext cx="1120775" cy="333375"/>
                  </a:xfrm>
                  <a:custGeom>
                    <a:avLst/>
                    <a:gdLst/>
                    <a:ahLst/>
                    <a:cxnLst/>
                    <a:rect l="l" t="t" r="r" b="b"/>
                    <a:pathLst>
                      <a:path w="118" h="35" extrusionOk="0">
                        <a:moveTo>
                          <a:pt x="35" y="0"/>
                        </a:moveTo>
                        <a:cubicBezTo>
                          <a:pt x="0" y="35"/>
                          <a:pt x="0" y="35"/>
                          <a:pt x="0" y="35"/>
                        </a:cubicBezTo>
                        <a:cubicBezTo>
                          <a:pt x="84" y="35"/>
                          <a:pt x="84" y="35"/>
                          <a:pt x="84" y="35"/>
                        </a:cubicBezTo>
                        <a:cubicBezTo>
                          <a:pt x="92" y="35"/>
                          <a:pt x="100" y="31"/>
                          <a:pt x="106" y="26"/>
                        </a:cubicBezTo>
                        <a:cubicBezTo>
                          <a:pt x="108" y="24"/>
                          <a:pt x="108" y="24"/>
                          <a:pt x="108" y="24"/>
                        </a:cubicBezTo>
                        <a:cubicBezTo>
                          <a:pt x="114" y="18"/>
                          <a:pt x="117" y="10"/>
                          <a:pt x="118" y="2"/>
                        </a:cubicBezTo>
                        <a:cubicBezTo>
                          <a:pt x="118" y="2"/>
                          <a:pt x="118" y="2"/>
                          <a:pt x="118" y="2"/>
                        </a:cubicBezTo>
                        <a:cubicBezTo>
                          <a:pt x="117" y="10"/>
                          <a:pt x="114" y="18"/>
                          <a:pt x="108" y="24"/>
                        </a:cubicBezTo>
                        <a:cubicBezTo>
                          <a:pt x="101" y="31"/>
                          <a:pt x="92" y="35"/>
                          <a:pt x="83" y="35"/>
                        </a:cubicBezTo>
                        <a:cubicBezTo>
                          <a:pt x="75" y="35"/>
                          <a:pt x="66" y="31"/>
                          <a:pt x="59" y="24"/>
                        </a:cubicBezTo>
                        <a:cubicBezTo>
                          <a:pt x="35" y="0"/>
                          <a:pt x="35" y="0"/>
                          <a:pt x="35" y="0"/>
                        </a:cubicBezTo>
                      </a:path>
                    </a:pathLst>
                  </a:custGeom>
                  <a:solidFill>
                    <a:schemeClr val="accent4">
                      <a:alpha val="65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67" name="Google Shape;133;p14">
                    <a:extLst>
                      <a:ext uri="{FF2B5EF4-FFF2-40B4-BE49-F238E27FC236}">
                        <a16:creationId xmlns:a16="http://schemas.microsoft.com/office/drawing/2014/main" id="{4FE1C1B3-2EC3-6424-7474-8AA3F5787A1A}"/>
                      </a:ext>
                    </a:extLst>
                  </p:cNvPr>
                  <p:cNvSpPr/>
                  <p:nvPr/>
                </p:nvSpPr>
                <p:spPr>
                  <a:xfrm>
                    <a:off x="1747837" y="3097212"/>
                    <a:ext cx="768350" cy="333375"/>
                  </a:xfrm>
                  <a:custGeom>
                    <a:avLst/>
                    <a:gdLst/>
                    <a:ahLst/>
                    <a:cxnLst/>
                    <a:rect l="l" t="t" r="r" b="b"/>
                    <a:pathLst>
                      <a:path w="81" h="35" extrusionOk="0">
                        <a:moveTo>
                          <a:pt x="81" y="0"/>
                        </a:moveTo>
                        <a:cubicBezTo>
                          <a:pt x="0" y="0"/>
                          <a:pt x="0" y="0"/>
                          <a:pt x="0" y="0"/>
                        </a:cubicBezTo>
                        <a:cubicBezTo>
                          <a:pt x="35" y="35"/>
                          <a:pt x="35" y="35"/>
                          <a:pt x="35" y="35"/>
                        </a:cubicBezTo>
                        <a:cubicBezTo>
                          <a:pt x="59" y="10"/>
                          <a:pt x="59" y="10"/>
                          <a:pt x="59" y="10"/>
                        </a:cubicBezTo>
                        <a:cubicBezTo>
                          <a:pt x="65" y="4"/>
                          <a:pt x="73" y="1"/>
                          <a:pt x="81" y="0"/>
                        </a:cubicBezTo>
                      </a:path>
                    </a:pathLst>
                  </a:custGeom>
                  <a:solidFill>
                    <a:schemeClr val="accent4">
                      <a:alpha val="65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grpSp>
            <p:sp>
              <p:nvSpPr>
                <p:cNvPr id="163" name="Google Shape;185;p14">
                  <a:extLst>
                    <a:ext uri="{FF2B5EF4-FFF2-40B4-BE49-F238E27FC236}">
                      <a16:creationId xmlns:a16="http://schemas.microsoft.com/office/drawing/2014/main" id="{EF0D3A54-DC16-DD4C-257D-02C4E36397D7}"/>
                    </a:ext>
                  </a:extLst>
                </p:cNvPr>
                <p:cNvSpPr txBox="1"/>
                <p:nvPr/>
              </p:nvSpPr>
              <p:spPr>
                <a:xfrm>
                  <a:off x="946332" y="2344340"/>
                  <a:ext cx="538162" cy="450056"/>
                </a:xfrm>
                <a:prstGeom prst="rect">
                  <a:avLst/>
                </a:prstGeom>
                <a:noFill/>
                <a:ln>
                  <a:noFill/>
                </a:ln>
              </p:spPr>
              <p:txBody>
                <a:bodyPr spcFirstLastPara="1" wrap="square" lIns="0" tIns="0" rIns="0" bIns="0" anchor="ctr" anchorCtr="0">
                  <a:noAutofit/>
                </a:bodyPr>
                <a:lstStyle/>
                <a:p>
                  <a:pPr>
                    <a:buClr>
                      <a:srgbClr val="FFFFFF"/>
                    </a:buClr>
                    <a:buSzPts val="3900"/>
                  </a:pPr>
                  <a:r>
                    <a:rPr lang="en-US" sz="2000" b="1" dirty="0">
                      <a:solidFill>
                        <a:srgbClr val="FFFFFF"/>
                      </a:solidFill>
                      <a:ea typeface="Montserrat"/>
                      <a:cs typeface="Montserrat"/>
                      <a:sym typeface="Montserrat"/>
                    </a:rPr>
                    <a:t>03</a:t>
                  </a:r>
                  <a:endParaRPr sz="2000" dirty="0"/>
                </a:p>
              </p:txBody>
            </p:sp>
          </p:grpSp>
          <p:sp>
            <p:nvSpPr>
              <p:cNvPr id="160" name="Google Shape;131;p14">
                <a:extLst>
                  <a:ext uri="{FF2B5EF4-FFF2-40B4-BE49-F238E27FC236}">
                    <a16:creationId xmlns:a16="http://schemas.microsoft.com/office/drawing/2014/main" id="{E717129E-D3E8-D24B-AD43-175366C57FBA}"/>
                  </a:ext>
                </a:extLst>
              </p:cNvPr>
              <p:cNvSpPr/>
              <p:nvPr/>
            </p:nvSpPr>
            <p:spPr>
              <a:xfrm>
                <a:off x="3002311" y="478705"/>
                <a:ext cx="3294614" cy="2084508"/>
              </a:xfrm>
              <a:custGeom>
                <a:avLst/>
                <a:gdLst/>
                <a:ahLst/>
                <a:cxnLst/>
                <a:rect l="l" t="t" r="r" b="b"/>
                <a:pathLst>
                  <a:path w="141" h="89" extrusionOk="0">
                    <a:moveTo>
                      <a:pt x="38" y="0"/>
                    </a:moveTo>
                    <a:cubicBezTo>
                      <a:pt x="29" y="0"/>
                      <a:pt x="20" y="3"/>
                      <a:pt x="14" y="10"/>
                    </a:cubicBezTo>
                    <a:cubicBezTo>
                      <a:pt x="0" y="24"/>
                      <a:pt x="0" y="46"/>
                      <a:pt x="14" y="59"/>
                    </a:cubicBezTo>
                    <a:cubicBezTo>
                      <a:pt x="33" y="78"/>
                      <a:pt x="33" y="78"/>
                      <a:pt x="33" y="78"/>
                    </a:cubicBezTo>
                    <a:cubicBezTo>
                      <a:pt x="114" y="78"/>
                      <a:pt x="114" y="78"/>
                      <a:pt x="114" y="78"/>
                    </a:cubicBezTo>
                    <a:cubicBezTo>
                      <a:pt x="115" y="78"/>
                      <a:pt x="116" y="78"/>
                      <a:pt x="116" y="78"/>
                    </a:cubicBezTo>
                    <a:cubicBezTo>
                      <a:pt x="125" y="78"/>
                      <a:pt x="134" y="82"/>
                      <a:pt x="141" y="88"/>
                    </a:cubicBezTo>
                    <a:cubicBezTo>
                      <a:pt x="141" y="89"/>
                      <a:pt x="141" y="89"/>
                      <a:pt x="141" y="89"/>
                    </a:cubicBezTo>
                    <a:cubicBezTo>
                      <a:pt x="141" y="89"/>
                      <a:pt x="141" y="89"/>
                      <a:pt x="141" y="89"/>
                    </a:cubicBezTo>
                    <a:cubicBezTo>
                      <a:pt x="141" y="89"/>
                      <a:pt x="141" y="89"/>
                      <a:pt x="141" y="88"/>
                    </a:cubicBezTo>
                    <a:cubicBezTo>
                      <a:pt x="63" y="10"/>
                      <a:pt x="63" y="10"/>
                      <a:pt x="63" y="10"/>
                    </a:cubicBezTo>
                    <a:cubicBezTo>
                      <a:pt x="56" y="3"/>
                      <a:pt x="47" y="0"/>
                      <a:pt x="38" y="0"/>
                    </a:cubicBezTo>
                  </a:path>
                </a:pathLst>
              </a:custGeom>
              <a:solidFill>
                <a:schemeClr val="accent4">
                  <a:alpha val="5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61" name="Google Shape;134;p14">
                <a:extLst>
                  <a:ext uri="{FF2B5EF4-FFF2-40B4-BE49-F238E27FC236}">
                    <a16:creationId xmlns:a16="http://schemas.microsoft.com/office/drawing/2014/main" id="{F8D7B1E9-EE78-229C-D82E-09674978FDB0}"/>
                  </a:ext>
                </a:extLst>
              </p:cNvPr>
              <p:cNvSpPr/>
              <p:nvPr/>
            </p:nvSpPr>
            <p:spPr>
              <a:xfrm>
                <a:off x="4591066" y="2302471"/>
                <a:ext cx="1940073" cy="1639502"/>
              </a:xfrm>
              <a:custGeom>
                <a:avLst/>
                <a:gdLst/>
                <a:ahLst/>
                <a:cxnLst/>
                <a:rect l="l" t="t" r="r" b="b"/>
                <a:pathLst>
                  <a:path w="83" h="70" extrusionOk="0">
                    <a:moveTo>
                      <a:pt x="49" y="0"/>
                    </a:moveTo>
                    <a:cubicBezTo>
                      <a:pt x="46" y="0"/>
                      <a:pt x="46" y="0"/>
                      <a:pt x="46" y="0"/>
                    </a:cubicBezTo>
                    <a:cubicBezTo>
                      <a:pt x="38" y="1"/>
                      <a:pt x="30" y="4"/>
                      <a:pt x="24" y="10"/>
                    </a:cubicBezTo>
                    <a:cubicBezTo>
                      <a:pt x="0" y="35"/>
                      <a:pt x="0" y="35"/>
                      <a:pt x="0" y="35"/>
                    </a:cubicBezTo>
                    <a:cubicBezTo>
                      <a:pt x="24" y="59"/>
                      <a:pt x="24" y="59"/>
                      <a:pt x="24" y="59"/>
                    </a:cubicBezTo>
                    <a:cubicBezTo>
                      <a:pt x="31" y="66"/>
                      <a:pt x="40" y="70"/>
                      <a:pt x="48" y="70"/>
                    </a:cubicBezTo>
                    <a:cubicBezTo>
                      <a:pt x="57" y="70"/>
                      <a:pt x="66" y="66"/>
                      <a:pt x="73" y="59"/>
                    </a:cubicBezTo>
                    <a:cubicBezTo>
                      <a:pt x="79" y="53"/>
                      <a:pt x="82" y="45"/>
                      <a:pt x="83" y="37"/>
                    </a:cubicBezTo>
                    <a:cubicBezTo>
                      <a:pt x="83" y="37"/>
                      <a:pt x="83" y="36"/>
                      <a:pt x="83" y="35"/>
                    </a:cubicBezTo>
                    <a:cubicBezTo>
                      <a:pt x="83" y="34"/>
                      <a:pt x="83" y="33"/>
                      <a:pt x="83" y="33"/>
                    </a:cubicBezTo>
                    <a:cubicBezTo>
                      <a:pt x="82" y="25"/>
                      <a:pt x="79" y="17"/>
                      <a:pt x="73" y="11"/>
                    </a:cubicBezTo>
                    <a:cubicBezTo>
                      <a:pt x="67" y="4"/>
                      <a:pt x="58" y="0"/>
                      <a:pt x="49" y="0"/>
                    </a:cubicBezTo>
                  </a:path>
                </a:pathLst>
              </a:custGeom>
              <a:solidFill>
                <a:schemeClr val="accent4"/>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grpSp>
      </p:grpSp>
      <p:sp>
        <p:nvSpPr>
          <p:cNvPr id="173" name="Rectangle 172">
            <a:extLst>
              <a:ext uri="{FF2B5EF4-FFF2-40B4-BE49-F238E27FC236}">
                <a16:creationId xmlns:a16="http://schemas.microsoft.com/office/drawing/2014/main" id="{317E0282-2E42-5489-5CC0-B1FB0399C707}"/>
              </a:ext>
            </a:extLst>
          </p:cNvPr>
          <p:cNvSpPr/>
          <p:nvPr/>
        </p:nvSpPr>
        <p:spPr>
          <a:xfrm>
            <a:off x="-1954" y="2131219"/>
            <a:ext cx="6155536" cy="1610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0198078E-0811-EB35-E721-248EAA17E14A}"/>
              </a:ext>
            </a:extLst>
          </p:cNvPr>
          <p:cNvGrpSpPr/>
          <p:nvPr/>
        </p:nvGrpSpPr>
        <p:grpSpPr>
          <a:xfrm>
            <a:off x="3742439" y="2358138"/>
            <a:ext cx="2411143" cy="1185624"/>
            <a:chOff x="537852" y="2199255"/>
            <a:chExt cx="2411143" cy="1185624"/>
          </a:xfrm>
        </p:grpSpPr>
        <p:sp>
          <p:nvSpPr>
            <p:cNvPr id="145" name="Content Placeholder 6">
              <a:extLst>
                <a:ext uri="{FF2B5EF4-FFF2-40B4-BE49-F238E27FC236}">
                  <a16:creationId xmlns:a16="http://schemas.microsoft.com/office/drawing/2014/main" id="{7B679BD1-C17D-ACAF-EA55-2AB52363E12D}"/>
                </a:ext>
              </a:extLst>
            </p:cNvPr>
            <p:cNvSpPr txBox="1">
              <a:spLocks/>
            </p:cNvSpPr>
            <p:nvPr/>
          </p:nvSpPr>
          <p:spPr>
            <a:xfrm>
              <a:off x="1723908" y="2269556"/>
              <a:ext cx="1225087" cy="1040871"/>
            </a:xfrm>
            <a:prstGeom prst="rect">
              <a:avLst/>
            </a:prstGeom>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000" b="1" dirty="0"/>
                <a:t>Political, general economic, financial and stock market conditions</a:t>
              </a:r>
            </a:p>
          </p:txBody>
        </p:sp>
        <p:grpSp>
          <p:nvGrpSpPr>
            <p:cNvPr id="146" name="Group 145">
              <a:extLst>
                <a:ext uri="{FF2B5EF4-FFF2-40B4-BE49-F238E27FC236}">
                  <a16:creationId xmlns:a16="http://schemas.microsoft.com/office/drawing/2014/main" id="{0E707A63-6678-7155-5848-E793AD6C94AB}"/>
                </a:ext>
              </a:extLst>
            </p:cNvPr>
            <p:cNvGrpSpPr/>
            <p:nvPr/>
          </p:nvGrpSpPr>
          <p:grpSpPr>
            <a:xfrm>
              <a:off x="537852" y="2199255"/>
              <a:ext cx="1183694" cy="1185624"/>
              <a:chOff x="1249609" y="478705"/>
              <a:chExt cx="5281530" cy="5290138"/>
            </a:xfrm>
          </p:grpSpPr>
          <p:grpSp>
            <p:nvGrpSpPr>
              <p:cNvPr id="147" name="Group 146">
                <a:extLst>
                  <a:ext uri="{FF2B5EF4-FFF2-40B4-BE49-F238E27FC236}">
                    <a16:creationId xmlns:a16="http://schemas.microsoft.com/office/drawing/2014/main" id="{F49E7C59-9498-FEA4-7FA2-E27598B3A370}"/>
                  </a:ext>
                </a:extLst>
              </p:cNvPr>
              <p:cNvGrpSpPr/>
              <p:nvPr/>
            </p:nvGrpSpPr>
            <p:grpSpPr>
              <a:xfrm>
                <a:off x="1249609" y="2302472"/>
                <a:ext cx="5281528" cy="3466371"/>
                <a:chOff x="785598" y="2322908"/>
                <a:chExt cx="1610915" cy="1057275"/>
              </a:xfrm>
            </p:grpSpPr>
            <p:grpSp>
              <p:nvGrpSpPr>
                <p:cNvPr id="150" name="Группа 5">
                  <a:extLst>
                    <a:ext uri="{FF2B5EF4-FFF2-40B4-BE49-F238E27FC236}">
                      <a16:creationId xmlns:a16="http://schemas.microsoft.com/office/drawing/2014/main" id="{A106EEEA-14E0-E014-BB3D-BDBE3DB036C1}"/>
                    </a:ext>
                  </a:extLst>
                </p:cNvPr>
                <p:cNvGrpSpPr/>
                <p:nvPr/>
              </p:nvGrpSpPr>
              <p:grpSpPr>
                <a:xfrm>
                  <a:off x="785598" y="2322908"/>
                  <a:ext cx="1610915" cy="1057275"/>
                  <a:chOff x="720725" y="3097210"/>
                  <a:chExt cx="2147887" cy="1409699"/>
                </a:xfrm>
                <a:solidFill>
                  <a:schemeClr val="accent4"/>
                </a:solidFill>
              </p:grpSpPr>
              <p:sp>
                <p:nvSpPr>
                  <p:cNvPr id="152" name="Google Shape;128;p14">
                    <a:extLst>
                      <a:ext uri="{FF2B5EF4-FFF2-40B4-BE49-F238E27FC236}">
                        <a16:creationId xmlns:a16="http://schemas.microsoft.com/office/drawing/2014/main" id="{802EA6E9-BE33-7D69-576D-310FB06CA2BF}"/>
                      </a:ext>
                    </a:extLst>
                  </p:cNvPr>
                  <p:cNvSpPr/>
                  <p:nvPr/>
                </p:nvSpPr>
                <p:spPr>
                  <a:xfrm>
                    <a:off x="1433512" y="3678235"/>
                    <a:ext cx="1320800" cy="828674"/>
                  </a:xfrm>
                  <a:custGeom>
                    <a:avLst/>
                    <a:gdLst/>
                    <a:ahLst/>
                    <a:cxnLst/>
                    <a:rect l="l" t="t" r="r" b="b"/>
                    <a:pathLst>
                      <a:path w="139" h="87" extrusionOk="0">
                        <a:moveTo>
                          <a:pt x="139" y="0"/>
                        </a:moveTo>
                        <a:cubicBezTo>
                          <a:pt x="133" y="5"/>
                          <a:pt x="125" y="9"/>
                          <a:pt x="117" y="9"/>
                        </a:cubicBezTo>
                        <a:cubicBezTo>
                          <a:pt x="33" y="9"/>
                          <a:pt x="33" y="9"/>
                          <a:pt x="33" y="9"/>
                        </a:cubicBezTo>
                        <a:cubicBezTo>
                          <a:pt x="14" y="28"/>
                          <a:pt x="14" y="28"/>
                          <a:pt x="14" y="28"/>
                        </a:cubicBezTo>
                        <a:cubicBezTo>
                          <a:pt x="0" y="41"/>
                          <a:pt x="0" y="63"/>
                          <a:pt x="14" y="77"/>
                        </a:cubicBezTo>
                        <a:cubicBezTo>
                          <a:pt x="20" y="84"/>
                          <a:pt x="29" y="87"/>
                          <a:pt x="38" y="87"/>
                        </a:cubicBezTo>
                        <a:cubicBezTo>
                          <a:pt x="47" y="87"/>
                          <a:pt x="56" y="84"/>
                          <a:pt x="63" y="77"/>
                        </a:cubicBezTo>
                        <a:cubicBezTo>
                          <a:pt x="139" y="0"/>
                          <a:pt x="139" y="0"/>
                          <a:pt x="139" y="0"/>
                        </a:cubicBezTo>
                      </a:path>
                    </a:pathLst>
                  </a:custGeom>
                  <a:solidFill>
                    <a:schemeClr val="accent3">
                      <a:alpha val="5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53" name="Google Shape;129;p14">
                    <a:extLst>
                      <a:ext uri="{FF2B5EF4-FFF2-40B4-BE49-F238E27FC236}">
                        <a16:creationId xmlns:a16="http://schemas.microsoft.com/office/drawing/2014/main" id="{BA3F4670-8099-0F5F-4AAD-904FC4836BB5}"/>
                      </a:ext>
                    </a:extLst>
                  </p:cNvPr>
                  <p:cNvSpPr/>
                  <p:nvPr/>
                </p:nvSpPr>
                <p:spPr>
                  <a:xfrm>
                    <a:off x="720725" y="3097210"/>
                    <a:ext cx="2147887" cy="666749"/>
                  </a:xfrm>
                  <a:custGeom>
                    <a:avLst/>
                    <a:gdLst/>
                    <a:ahLst/>
                    <a:cxnLst/>
                    <a:rect l="l" t="t" r="r" b="b"/>
                    <a:pathLst>
                      <a:path w="226" h="70" extrusionOk="0">
                        <a:moveTo>
                          <a:pt x="226" y="37"/>
                        </a:moveTo>
                        <a:cubicBezTo>
                          <a:pt x="225" y="45"/>
                          <a:pt x="222" y="53"/>
                          <a:pt x="216" y="59"/>
                        </a:cubicBezTo>
                        <a:cubicBezTo>
                          <a:pt x="214" y="61"/>
                          <a:pt x="214" y="61"/>
                          <a:pt x="214" y="61"/>
                        </a:cubicBezTo>
                        <a:cubicBezTo>
                          <a:pt x="221" y="55"/>
                          <a:pt x="225" y="47"/>
                          <a:pt x="226" y="38"/>
                        </a:cubicBezTo>
                        <a:cubicBezTo>
                          <a:pt x="226" y="38"/>
                          <a:pt x="226" y="37"/>
                          <a:pt x="226" y="37"/>
                        </a:cubicBezTo>
                        <a:moveTo>
                          <a:pt x="216" y="11"/>
                        </a:moveTo>
                        <a:cubicBezTo>
                          <a:pt x="222" y="17"/>
                          <a:pt x="225" y="25"/>
                          <a:pt x="226" y="33"/>
                        </a:cubicBezTo>
                        <a:cubicBezTo>
                          <a:pt x="226" y="33"/>
                          <a:pt x="226" y="32"/>
                          <a:pt x="226" y="32"/>
                        </a:cubicBezTo>
                        <a:cubicBezTo>
                          <a:pt x="225" y="24"/>
                          <a:pt x="222" y="16"/>
                          <a:pt x="216" y="11"/>
                        </a:cubicBezTo>
                        <a:moveTo>
                          <a:pt x="108" y="0"/>
                        </a:moveTo>
                        <a:cubicBezTo>
                          <a:pt x="34" y="0"/>
                          <a:pt x="34" y="0"/>
                          <a:pt x="34" y="0"/>
                        </a:cubicBezTo>
                        <a:cubicBezTo>
                          <a:pt x="15" y="0"/>
                          <a:pt x="0" y="16"/>
                          <a:pt x="0" y="35"/>
                        </a:cubicBezTo>
                        <a:cubicBezTo>
                          <a:pt x="0" y="54"/>
                          <a:pt x="15" y="70"/>
                          <a:pt x="34" y="70"/>
                        </a:cubicBezTo>
                        <a:cubicBezTo>
                          <a:pt x="108" y="70"/>
                          <a:pt x="108" y="70"/>
                          <a:pt x="108" y="70"/>
                        </a:cubicBezTo>
                        <a:cubicBezTo>
                          <a:pt x="143" y="35"/>
                          <a:pt x="143" y="35"/>
                          <a:pt x="143" y="35"/>
                        </a:cubicBezTo>
                        <a:cubicBezTo>
                          <a:pt x="108" y="0"/>
                          <a:pt x="108" y="0"/>
                          <a:pt x="108" y="0"/>
                        </a:cubicBezTo>
                      </a:path>
                    </a:pathLst>
                  </a:custGeom>
                  <a:solidFill>
                    <a:schemeClr val="accent3">
                      <a:alpha val="50000"/>
                    </a:schemeClr>
                  </a:solidFill>
                  <a:ln>
                    <a:noFill/>
                  </a:ln>
                </p:spPr>
                <p:txBody>
                  <a:bodyPr spcFirstLastPara="1" wrap="square" lIns="68569" tIns="34275" rIns="68569" bIns="34275" anchor="ctr" anchorCtr="0">
                    <a:noAutofit/>
                  </a:bodyPr>
                  <a:lstStyle/>
                  <a:p>
                    <a:endParaRPr sz="1350" dirty="0">
                      <a:solidFill>
                        <a:schemeClr val="dk1"/>
                      </a:solidFill>
                      <a:ea typeface="Calibri"/>
                      <a:cs typeface="Calibri"/>
                      <a:sym typeface="Calibri"/>
                    </a:endParaRPr>
                  </a:p>
                </p:txBody>
              </p:sp>
              <p:sp>
                <p:nvSpPr>
                  <p:cNvPr id="154" name="Google Shape;130;p14">
                    <a:extLst>
                      <a:ext uri="{FF2B5EF4-FFF2-40B4-BE49-F238E27FC236}">
                        <a16:creationId xmlns:a16="http://schemas.microsoft.com/office/drawing/2014/main" id="{74518DB2-CD6F-FAA3-AB66-F812A1C50346}"/>
                      </a:ext>
                    </a:extLst>
                  </p:cNvPr>
                  <p:cNvSpPr/>
                  <p:nvPr/>
                </p:nvSpPr>
                <p:spPr>
                  <a:xfrm>
                    <a:off x="1747837" y="3430586"/>
                    <a:ext cx="1120775" cy="333375"/>
                  </a:xfrm>
                  <a:custGeom>
                    <a:avLst/>
                    <a:gdLst/>
                    <a:ahLst/>
                    <a:cxnLst/>
                    <a:rect l="l" t="t" r="r" b="b"/>
                    <a:pathLst>
                      <a:path w="118" h="35" extrusionOk="0">
                        <a:moveTo>
                          <a:pt x="35" y="0"/>
                        </a:moveTo>
                        <a:cubicBezTo>
                          <a:pt x="0" y="35"/>
                          <a:pt x="0" y="35"/>
                          <a:pt x="0" y="35"/>
                        </a:cubicBezTo>
                        <a:cubicBezTo>
                          <a:pt x="84" y="35"/>
                          <a:pt x="84" y="35"/>
                          <a:pt x="84" y="35"/>
                        </a:cubicBezTo>
                        <a:cubicBezTo>
                          <a:pt x="92" y="35"/>
                          <a:pt x="100" y="31"/>
                          <a:pt x="106" y="26"/>
                        </a:cubicBezTo>
                        <a:cubicBezTo>
                          <a:pt x="108" y="24"/>
                          <a:pt x="108" y="24"/>
                          <a:pt x="108" y="24"/>
                        </a:cubicBezTo>
                        <a:cubicBezTo>
                          <a:pt x="114" y="18"/>
                          <a:pt x="117" y="10"/>
                          <a:pt x="118" y="2"/>
                        </a:cubicBezTo>
                        <a:cubicBezTo>
                          <a:pt x="118" y="2"/>
                          <a:pt x="118" y="2"/>
                          <a:pt x="118" y="2"/>
                        </a:cubicBezTo>
                        <a:cubicBezTo>
                          <a:pt x="117" y="10"/>
                          <a:pt x="114" y="18"/>
                          <a:pt x="108" y="24"/>
                        </a:cubicBezTo>
                        <a:cubicBezTo>
                          <a:pt x="101" y="31"/>
                          <a:pt x="92" y="35"/>
                          <a:pt x="83" y="35"/>
                        </a:cubicBezTo>
                        <a:cubicBezTo>
                          <a:pt x="75" y="35"/>
                          <a:pt x="66" y="31"/>
                          <a:pt x="59" y="24"/>
                        </a:cubicBezTo>
                        <a:cubicBezTo>
                          <a:pt x="35" y="0"/>
                          <a:pt x="35" y="0"/>
                          <a:pt x="35" y="0"/>
                        </a:cubicBezTo>
                      </a:path>
                    </a:pathLst>
                  </a:custGeom>
                  <a:solidFill>
                    <a:schemeClr val="accent3">
                      <a:alpha val="7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55" name="Google Shape;133;p14">
                    <a:extLst>
                      <a:ext uri="{FF2B5EF4-FFF2-40B4-BE49-F238E27FC236}">
                        <a16:creationId xmlns:a16="http://schemas.microsoft.com/office/drawing/2014/main" id="{9CF68D25-0BA4-6E81-0197-FA8C9D2E72C6}"/>
                      </a:ext>
                    </a:extLst>
                  </p:cNvPr>
                  <p:cNvSpPr/>
                  <p:nvPr/>
                </p:nvSpPr>
                <p:spPr>
                  <a:xfrm>
                    <a:off x="1747837" y="3097212"/>
                    <a:ext cx="768350" cy="333375"/>
                  </a:xfrm>
                  <a:custGeom>
                    <a:avLst/>
                    <a:gdLst/>
                    <a:ahLst/>
                    <a:cxnLst/>
                    <a:rect l="l" t="t" r="r" b="b"/>
                    <a:pathLst>
                      <a:path w="81" h="35" extrusionOk="0">
                        <a:moveTo>
                          <a:pt x="81" y="0"/>
                        </a:moveTo>
                        <a:cubicBezTo>
                          <a:pt x="0" y="0"/>
                          <a:pt x="0" y="0"/>
                          <a:pt x="0" y="0"/>
                        </a:cubicBezTo>
                        <a:cubicBezTo>
                          <a:pt x="35" y="35"/>
                          <a:pt x="35" y="35"/>
                          <a:pt x="35" y="35"/>
                        </a:cubicBezTo>
                        <a:cubicBezTo>
                          <a:pt x="59" y="10"/>
                          <a:pt x="59" y="10"/>
                          <a:pt x="59" y="10"/>
                        </a:cubicBezTo>
                        <a:cubicBezTo>
                          <a:pt x="65" y="4"/>
                          <a:pt x="73" y="1"/>
                          <a:pt x="81" y="0"/>
                        </a:cubicBezTo>
                      </a:path>
                    </a:pathLst>
                  </a:custGeom>
                  <a:solidFill>
                    <a:schemeClr val="accent3">
                      <a:alpha val="7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grpSp>
            <p:sp>
              <p:nvSpPr>
                <p:cNvPr id="151" name="Google Shape;185;p14">
                  <a:extLst>
                    <a:ext uri="{FF2B5EF4-FFF2-40B4-BE49-F238E27FC236}">
                      <a16:creationId xmlns:a16="http://schemas.microsoft.com/office/drawing/2014/main" id="{5E1896E8-7C4B-8230-68B8-62B2A4F754EE}"/>
                    </a:ext>
                  </a:extLst>
                </p:cNvPr>
                <p:cNvSpPr txBox="1"/>
                <p:nvPr/>
              </p:nvSpPr>
              <p:spPr>
                <a:xfrm>
                  <a:off x="946332" y="2344340"/>
                  <a:ext cx="538162" cy="450056"/>
                </a:xfrm>
                <a:prstGeom prst="rect">
                  <a:avLst/>
                </a:prstGeom>
                <a:noFill/>
                <a:ln>
                  <a:noFill/>
                </a:ln>
              </p:spPr>
              <p:txBody>
                <a:bodyPr spcFirstLastPara="1" wrap="square" lIns="0" tIns="0" rIns="0" bIns="0" anchor="ctr" anchorCtr="0">
                  <a:noAutofit/>
                </a:bodyPr>
                <a:lstStyle/>
                <a:p>
                  <a:pPr>
                    <a:buClr>
                      <a:srgbClr val="FFFFFF"/>
                    </a:buClr>
                    <a:buSzPts val="3900"/>
                  </a:pPr>
                  <a:r>
                    <a:rPr lang="en-US" sz="2000" b="1" dirty="0">
                      <a:solidFill>
                        <a:srgbClr val="FFFFFF"/>
                      </a:solidFill>
                      <a:ea typeface="Montserrat"/>
                      <a:cs typeface="Montserrat"/>
                      <a:sym typeface="Montserrat"/>
                    </a:rPr>
                    <a:t>02</a:t>
                  </a:r>
                  <a:endParaRPr sz="2000" dirty="0"/>
                </a:p>
              </p:txBody>
            </p:sp>
          </p:grpSp>
          <p:sp>
            <p:nvSpPr>
              <p:cNvPr id="148" name="Google Shape;131;p14">
                <a:extLst>
                  <a:ext uri="{FF2B5EF4-FFF2-40B4-BE49-F238E27FC236}">
                    <a16:creationId xmlns:a16="http://schemas.microsoft.com/office/drawing/2014/main" id="{879E6DC6-B665-3CE8-447F-91032594CD80}"/>
                  </a:ext>
                </a:extLst>
              </p:cNvPr>
              <p:cNvSpPr/>
              <p:nvPr/>
            </p:nvSpPr>
            <p:spPr>
              <a:xfrm>
                <a:off x="3002311" y="478705"/>
                <a:ext cx="3294614" cy="2084508"/>
              </a:xfrm>
              <a:custGeom>
                <a:avLst/>
                <a:gdLst/>
                <a:ahLst/>
                <a:cxnLst/>
                <a:rect l="l" t="t" r="r" b="b"/>
                <a:pathLst>
                  <a:path w="141" h="89" extrusionOk="0">
                    <a:moveTo>
                      <a:pt x="38" y="0"/>
                    </a:moveTo>
                    <a:cubicBezTo>
                      <a:pt x="29" y="0"/>
                      <a:pt x="20" y="3"/>
                      <a:pt x="14" y="10"/>
                    </a:cubicBezTo>
                    <a:cubicBezTo>
                      <a:pt x="0" y="24"/>
                      <a:pt x="0" y="46"/>
                      <a:pt x="14" y="59"/>
                    </a:cubicBezTo>
                    <a:cubicBezTo>
                      <a:pt x="33" y="78"/>
                      <a:pt x="33" y="78"/>
                      <a:pt x="33" y="78"/>
                    </a:cubicBezTo>
                    <a:cubicBezTo>
                      <a:pt x="114" y="78"/>
                      <a:pt x="114" y="78"/>
                      <a:pt x="114" y="78"/>
                    </a:cubicBezTo>
                    <a:cubicBezTo>
                      <a:pt x="115" y="78"/>
                      <a:pt x="116" y="78"/>
                      <a:pt x="116" y="78"/>
                    </a:cubicBezTo>
                    <a:cubicBezTo>
                      <a:pt x="125" y="78"/>
                      <a:pt x="134" y="82"/>
                      <a:pt x="141" y="88"/>
                    </a:cubicBezTo>
                    <a:cubicBezTo>
                      <a:pt x="141" y="89"/>
                      <a:pt x="141" y="89"/>
                      <a:pt x="141" y="89"/>
                    </a:cubicBezTo>
                    <a:cubicBezTo>
                      <a:pt x="141" y="89"/>
                      <a:pt x="141" y="89"/>
                      <a:pt x="141" y="89"/>
                    </a:cubicBezTo>
                    <a:cubicBezTo>
                      <a:pt x="141" y="89"/>
                      <a:pt x="141" y="89"/>
                      <a:pt x="141" y="88"/>
                    </a:cubicBezTo>
                    <a:cubicBezTo>
                      <a:pt x="63" y="10"/>
                      <a:pt x="63" y="10"/>
                      <a:pt x="63" y="10"/>
                    </a:cubicBezTo>
                    <a:cubicBezTo>
                      <a:pt x="56" y="3"/>
                      <a:pt x="47" y="0"/>
                      <a:pt x="38" y="0"/>
                    </a:cubicBezTo>
                  </a:path>
                </a:pathLst>
              </a:custGeom>
              <a:solidFill>
                <a:schemeClr val="accent3">
                  <a:alpha val="5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49" name="Google Shape;134;p14">
                <a:extLst>
                  <a:ext uri="{FF2B5EF4-FFF2-40B4-BE49-F238E27FC236}">
                    <a16:creationId xmlns:a16="http://schemas.microsoft.com/office/drawing/2014/main" id="{9027DF36-A018-9D5D-DC70-94E427182F0A}"/>
                  </a:ext>
                </a:extLst>
              </p:cNvPr>
              <p:cNvSpPr/>
              <p:nvPr/>
            </p:nvSpPr>
            <p:spPr>
              <a:xfrm>
                <a:off x="4591066" y="2302471"/>
                <a:ext cx="1940073" cy="1639502"/>
              </a:xfrm>
              <a:custGeom>
                <a:avLst/>
                <a:gdLst/>
                <a:ahLst/>
                <a:cxnLst/>
                <a:rect l="l" t="t" r="r" b="b"/>
                <a:pathLst>
                  <a:path w="83" h="70" extrusionOk="0">
                    <a:moveTo>
                      <a:pt x="49" y="0"/>
                    </a:moveTo>
                    <a:cubicBezTo>
                      <a:pt x="46" y="0"/>
                      <a:pt x="46" y="0"/>
                      <a:pt x="46" y="0"/>
                    </a:cubicBezTo>
                    <a:cubicBezTo>
                      <a:pt x="38" y="1"/>
                      <a:pt x="30" y="4"/>
                      <a:pt x="24" y="10"/>
                    </a:cubicBezTo>
                    <a:cubicBezTo>
                      <a:pt x="0" y="35"/>
                      <a:pt x="0" y="35"/>
                      <a:pt x="0" y="35"/>
                    </a:cubicBezTo>
                    <a:cubicBezTo>
                      <a:pt x="24" y="59"/>
                      <a:pt x="24" y="59"/>
                      <a:pt x="24" y="59"/>
                    </a:cubicBezTo>
                    <a:cubicBezTo>
                      <a:pt x="31" y="66"/>
                      <a:pt x="40" y="70"/>
                      <a:pt x="48" y="70"/>
                    </a:cubicBezTo>
                    <a:cubicBezTo>
                      <a:pt x="57" y="70"/>
                      <a:pt x="66" y="66"/>
                      <a:pt x="73" y="59"/>
                    </a:cubicBezTo>
                    <a:cubicBezTo>
                      <a:pt x="79" y="53"/>
                      <a:pt x="82" y="45"/>
                      <a:pt x="83" y="37"/>
                    </a:cubicBezTo>
                    <a:cubicBezTo>
                      <a:pt x="83" y="37"/>
                      <a:pt x="83" y="36"/>
                      <a:pt x="83" y="35"/>
                    </a:cubicBezTo>
                    <a:cubicBezTo>
                      <a:pt x="83" y="34"/>
                      <a:pt x="83" y="33"/>
                      <a:pt x="83" y="33"/>
                    </a:cubicBezTo>
                    <a:cubicBezTo>
                      <a:pt x="82" y="25"/>
                      <a:pt x="79" y="17"/>
                      <a:pt x="73" y="11"/>
                    </a:cubicBezTo>
                    <a:cubicBezTo>
                      <a:pt x="67" y="4"/>
                      <a:pt x="58" y="0"/>
                      <a:pt x="49" y="0"/>
                    </a:cubicBezTo>
                  </a:path>
                </a:pathLst>
              </a:custGeom>
              <a:solidFill>
                <a:schemeClr val="accent3"/>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grpSp>
      </p:grpSp>
      <p:sp>
        <p:nvSpPr>
          <p:cNvPr id="171" name="Rectangle 170">
            <a:extLst>
              <a:ext uri="{FF2B5EF4-FFF2-40B4-BE49-F238E27FC236}">
                <a16:creationId xmlns:a16="http://schemas.microsoft.com/office/drawing/2014/main" id="{725BC707-5F5E-6436-195B-BD14C9029970}"/>
              </a:ext>
            </a:extLst>
          </p:cNvPr>
          <p:cNvSpPr/>
          <p:nvPr/>
        </p:nvSpPr>
        <p:spPr>
          <a:xfrm>
            <a:off x="0" y="2101303"/>
            <a:ext cx="3510184" cy="1610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49A94AE-3CE6-A20D-9437-786C45AB990A}"/>
              </a:ext>
            </a:extLst>
          </p:cNvPr>
          <p:cNvGrpSpPr/>
          <p:nvPr/>
        </p:nvGrpSpPr>
        <p:grpSpPr>
          <a:xfrm>
            <a:off x="0" y="-20848"/>
            <a:ext cx="9144000" cy="514861"/>
            <a:chOff x="0" y="-20848"/>
            <a:chExt cx="9144000" cy="514861"/>
          </a:xfrm>
        </p:grpSpPr>
        <p:sp>
          <p:nvSpPr>
            <p:cNvPr id="17" name="Rectangle 16">
              <a:extLst>
                <a:ext uri="{FF2B5EF4-FFF2-40B4-BE49-F238E27FC236}">
                  <a16:creationId xmlns:a16="http://schemas.microsoft.com/office/drawing/2014/main" id="{356C0E01-951D-536D-F159-122FF8381457}"/>
                </a:ext>
              </a:extLst>
            </p:cNvPr>
            <p:cNvSpPr/>
            <p:nvPr userDrawn="1"/>
          </p:nvSpPr>
          <p:spPr>
            <a:xfrm>
              <a:off x="0" y="-18051"/>
              <a:ext cx="9144000" cy="512064"/>
            </a:xfrm>
            <a:prstGeom prst="rect">
              <a:avLst/>
            </a:prstGeom>
            <a:solidFill>
              <a:srgbClr val="6F7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Background pattern&#10;&#10;Description automatically generated">
              <a:extLst>
                <a:ext uri="{FF2B5EF4-FFF2-40B4-BE49-F238E27FC236}">
                  <a16:creationId xmlns:a16="http://schemas.microsoft.com/office/drawing/2014/main" id="{BFD4ABBD-8F49-A90D-EEEA-73FC888E0C16}"/>
                </a:ext>
              </a:extLst>
            </p:cNvPr>
            <p:cNvPicPr>
              <a:picLocks noChangeAspect="1"/>
            </p:cNvPicPr>
            <p:nvPr userDrawn="1"/>
          </p:nvPicPr>
          <p:blipFill rotWithShape="1">
            <a:blip r:embed="rId3" cstate="screen">
              <a:alphaModFix amt="18000"/>
              <a:extLst>
                <a:ext uri="{28A0092B-C50C-407E-A947-70E740481C1C}">
                  <a14:useLocalDpi xmlns:a14="http://schemas.microsoft.com/office/drawing/2010/main"/>
                </a:ext>
              </a:extLst>
            </a:blip>
            <a:srcRect l="1" t="30797" r="-22243" b="60820"/>
            <a:stretch/>
          </p:blipFill>
          <p:spPr>
            <a:xfrm rot="10800000">
              <a:off x="4421436" y="-20848"/>
              <a:ext cx="4722564" cy="51206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C005A0C8-C5E0-9862-B749-F37AE967A6F0}"/>
                </a:ext>
              </a:extLst>
            </p:cNvPr>
            <p:cNvPicPr>
              <a:picLocks noChangeAspect="1"/>
            </p:cNvPicPr>
            <p:nvPr userDrawn="1"/>
          </p:nvPicPr>
          <p:blipFill>
            <a:blip r:embed="rId4"/>
            <a:stretch>
              <a:fillRect/>
            </a:stretch>
          </p:blipFill>
          <p:spPr>
            <a:xfrm>
              <a:off x="8173352" y="78304"/>
              <a:ext cx="513448" cy="344010"/>
            </a:xfrm>
            <a:prstGeom prst="rect">
              <a:avLst/>
            </a:prstGeom>
          </p:spPr>
        </p:pic>
      </p:grpSp>
      <p:cxnSp>
        <p:nvCxnSpPr>
          <p:cNvPr id="21" name="Straight Connector 20">
            <a:extLst>
              <a:ext uri="{FF2B5EF4-FFF2-40B4-BE49-F238E27FC236}">
                <a16:creationId xmlns:a16="http://schemas.microsoft.com/office/drawing/2014/main" id="{704A3AA7-A8D1-2D2B-2F40-92B522CCF86D}"/>
              </a:ext>
            </a:extLst>
          </p:cNvPr>
          <p:cNvCxnSpPr/>
          <p:nvPr/>
        </p:nvCxnSpPr>
        <p:spPr>
          <a:xfrm>
            <a:off x="0" y="510267"/>
            <a:ext cx="9211733"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itle 7">
            <a:extLst>
              <a:ext uri="{FF2B5EF4-FFF2-40B4-BE49-F238E27FC236}">
                <a16:creationId xmlns:a16="http://schemas.microsoft.com/office/drawing/2014/main" id="{502662D1-CF48-FF29-E142-469AE56D8BC2}"/>
              </a:ext>
            </a:extLst>
          </p:cNvPr>
          <p:cNvSpPr txBox="1">
            <a:spLocks/>
          </p:cNvSpPr>
          <p:nvPr/>
        </p:nvSpPr>
        <p:spPr>
          <a:xfrm>
            <a:off x="457200" y="752982"/>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3000" dirty="0"/>
              <a:t>What factors affect the</a:t>
            </a:r>
            <a:br>
              <a:rPr lang="en-US" sz="3000" dirty="0"/>
            </a:br>
            <a:r>
              <a:rPr lang="en-US" sz="3000" dirty="0"/>
              <a:t>share price of a company?</a:t>
            </a:r>
          </a:p>
        </p:txBody>
      </p:sp>
      <p:grpSp>
        <p:nvGrpSpPr>
          <p:cNvPr id="143" name="Group 142">
            <a:extLst>
              <a:ext uri="{FF2B5EF4-FFF2-40B4-BE49-F238E27FC236}">
                <a16:creationId xmlns:a16="http://schemas.microsoft.com/office/drawing/2014/main" id="{771820D8-C815-7E0D-EB33-8D702B8F91CA}"/>
              </a:ext>
            </a:extLst>
          </p:cNvPr>
          <p:cNvGrpSpPr/>
          <p:nvPr/>
        </p:nvGrpSpPr>
        <p:grpSpPr>
          <a:xfrm>
            <a:off x="672052" y="2358138"/>
            <a:ext cx="2838132" cy="1185624"/>
            <a:chOff x="537852" y="2199255"/>
            <a:chExt cx="2838132" cy="1185624"/>
          </a:xfrm>
        </p:grpSpPr>
        <p:sp>
          <p:nvSpPr>
            <p:cNvPr id="86" name="Content Placeholder 6">
              <a:extLst>
                <a:ext uri="{FF2B5EF4-FFF2-40B4-BE49-F238E27FC236}">
                  <a16:creationId xmlns:a16="http://schemas.microsoft.com/office/drawing/2014/main" id="{E7DF5D7D-195D-8F7E-9609-24DB83265C50}"/>
                </a:ext>
              </a:extLst>
            </p:cNvPr>
            <p:cNvSpPr txBox="1">
              <a:spLocks/>
            </p:cNvSpPr>
            <p:nvPr/>
          </p:nvSpPr>
          <p:spPr>
            <a:xfrm>
              <a:off x="1723908" y="2269556"/>
              <a:ext cx="1652076" cy="1040871"/>
            </a:xfrm>
            <a:prstGeom prst="rect">
              <a:avLst/>
            </a:prstGeom>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000" b="1" dirty="0"/>
                <a:t>The performance </a:t>
              </a:r>
              <a:br>
                <a:rPr lang="en-US" sz="1000" b="1" dirty="0"/>
              </a:br>
              <a:r>
                <a:rPr lang="en-US" sz="1000" b="1" dirty="0"/>
                <a:t>and prospects of the company or the industry in which the company operates. </a:t>
              </a:r>
              <a:br>
                <a:rPr lang="en-US" sz="1000" b="1" dirty="0"/>
              </a:br>
              <a:endParaRPr lang="en-US" sz="1000" dirty="0"/>
            </a:p>
          </p:txBody>
        </p:sp>
        <p:grpSp>
          <p:nvGrpSpPr>
            <p:cNvPr id="103" name="Group 102">
              <a:extLst>
                <a:ext uri="{FF2B5EF4-FFF2-40B4-BE49-F238E27FC236}">
                  <a16:creationId xmlns:a16="http://schemas.microsoft.com/office/drawing/2014/main" id="{8992C230-56A1-86FD-2265-1D5C6DF0A39D}"/>
                </a:ext>
              </a:extLst>
            </p:cNvPr>
            <p:cNvGrpSpPr/>
            <p:nvPr/>
          </p:nvGrpSpPr>
          <p:grpSpPr>
            <a:xfrm>
              <a:off x="537852" y="2199255"/>
              <a:ext cx="1183694" cy="1185624"/>
              <a:chOff x="1249609" y="478705"/>
              <a:chExt cx="5281530" cy="5290138"/>
            </a:xfrm>
          </p:grpSpPr>
          <p:grpSp>
            <p:nvGrpSpPr>
              <p:cNvPr id="104" name="Group 103">
                <a:extLst>
                  <a:ext uri="{FF2B5EF4-FFF2-40B4-BE49-F238E27FC236}">
                    <a16:creationId xmlns:a16="http://schemas.microsoft.com/office/drawing/2014/main" id="{A315E746-90C5-BB78-0D6A-27D30AEB36AC}"/>
                  </a:ext>
                </a:extLst>
              </p:cNvPr>
              <p:cNvGrpSpPr/>
              <p:nvPr/>
            </p:nvGrpSpPr>
            <p:grpSpPr>
              <a:xfrm>
                <a:off x="1249609" y="2302472"/>
                <a:ext cx="5281528" cy="3466371"/>
                <a:chOff x="785598" y="2322908"/>
                <a:chExt cx="1610915" cy="1057275"/>
              </a:xfrm>
            </p:grpSpPr>
            <p:grpSp>
              <p:nvGrpSpPr>
                <p:cNvPr id="107" name="Группа 5">
                  <a:extLst>
                    <a:ext uri="{FF2B5EF4-FFF2-40B4-BE49-F238E27FC236}">
                      <a16:creationId xmlns:a16="http://schemas.microsoft.com/office/drawing/2014/main" id="{B67AA163-A97D-D336-D61D-8B61A2A1A6B7}"/>
                    </a:ext>
                  </a:extLst>
                </p:cNvPr>
                <p:cNvGrpSpPr/>
                <p:nvPr/>
              </p:nvGrpSpPr>
              <p:grpSpPr>
                <a:xfrm>
                  <a:off x="785598" y="2322908"/>
                  <a:ext cx="1610915" cy="1057275"/>
                  <a:chOff x="720725" y="3097210"/>
                  <a:chExt cx="2147887" cy="1409699"/>
                </a:xfrm>
                <a:solidFill>
                  <a:schemeClr val="accent4"/>
                </a:solidFill>
              </p:grpSpPr>
              <p:sp>
                <p:nvSpPr>
                  <p:cNvPr id="109" name="Google Shape;128;p14">
                    <a:extLst>
                      <a:ext uri="{FF2B5EF4-FFF2-40B4-BE49-F238E27FC236}">
                        <a16:creationId xmlns:a16="http://schemas.microsoft.com/office/drawing/2014/main" id="{67FAC506-E8E6-0EFC-D989-66233BB8BD32}"/>
                      </a:ext>
                    </a:extLst>
                  </p:cNvPr>
                  <p:cNvSpPr/>
                  <p:nvPr/>
                </p:nvSpPr>
                <p:spPr>
                  <a:xfrm>
                    <a:off x="1433512" y="3678235"/>
                    <a:ext cx="1320800" cy="828674"/>
                  </a:xfrm>
                  <a:custGeom>
                    <a:avLst/>
                    <a:gdLst/>
                    <a:ahLst/>
                    <a:cxnLst/>
                    <a:rect l="l" t="t" r="r" b="b"/>
                    <a:pathLst>
                      <a:path w="139" h="87" extrusionOk="0">
                        <a:moveTo>
                          <a:pt x="139" y="0"/>
                        </a:moveTo>
                        <a:cubicBezTo>
                          <a:pt x="133" y="5"/>
                          <a:pt x="125" y="9"/>
                          <a:pt x="117" y="9"/>
                        </a:cubicBezTo>
                        <a:cubicBezTo>
                          <a:pt x="33" y="9"/>
                          <a:pt x="33" y="9"/>
                          <a:pt x="33" y="9"/>
                        </a:cubicBezTo>
                        <a:cubicBezTo>
                          <a:pt x="14" y="28"/>
                          <a:pt x="14" y="28"/>
                          <a:pt x="14" y="28"/>
                        </a:cubicBezTo>
                        <a:cubicBezTo>
                          <a:pt x="0" y="41"/>
                          <a:pt x="0" y="63"/>
                          <a:pt x="14" y="77"/>
                        </a:cubicBezTo>
                        <a:cubicBezTo>
                          <a:pt x="20" y="84"/>
                          <a:pt x="29" y="87"/>
                          <a:pt x="38" y="87"/>
                        </a:cubicBezTo>
                        <a:cubicBezTo>
                          <a:pt x="47" y="87"/>
                          <a:pt x="56" y="84"/>
                          <a:pt x="63" y="77"/>
                        </a:cubicBezTo>
                        <a:cubicBezTo>
                          <a:pt x="139" y="0"/>
                          <a:pt x="139" y="0"/>
                          <a:pt x="139" y="0"/>
                        </a:cubicBezTo>
                      </a:path>
                    </a:pathLst>
                  </a:custGeom>
                  <a:solidFill>
                    <a:schemeClr val="accent1">
                      <a:alpha val="5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10" name="Google Shape;129;p14">
                    <a:extLst>
                      <a:ext uri="{FF2B5EF4-FFF2-40B4-BE49-F238E27FC236}">
                        <a16:creationId xmlns:a16="http://schemas.microsoft.com/office/drawing/2014/main" id="{1CD0EE58-5526-7898-F366-91AD6BD2B9AB}"/>
                      </a:ext>
                    </a:extLst>
                  </p:cNvPr>
                  <p:cNvSpPr/>
                  <p:nvPr/>
                </p:nvSpPr>
                <p:spPr>
                  <a:xfrm>
                    <a:off x="720725" y="3097210"/>
                    <a:ext cx="2147887" cy="666749"/>
                  </a:xfrm>
                  <a:custGeom>
                    <a:avLst/>
                    <a:gdLst/>
                    <a:ahLst/>
                    <a:cxnLst/>
                    <a:rect l="l" t="t" r="r" b="b"/>
                    <a:pathLst>
                      <a:path w="226" h="70" extrusionOk="0">
                        <a:moveTo>
                          <a:pt x="226" y="37"/>
                        </a:moveTo>
                        <a:cubicBezTo>
                          <a:pt x="225" y="45"/>
                          <a:pt x="222" y="53"/>
                          <a:pt x="216" y="59"/>
                        </a:cubicBezTo>
                        <a:cubicBezTo>
                          <a:pt x="214" y="61"/>
                          <a:pt x="214" y="61"/>
                          <a:pt x="214" y="61"/>
                        </a:cubicBezTo>
                        <a:cubicBezTo>
                          <a:pt x="221" y="55"/>
                          <a:pt x="225" y="47"/>
                          <a:pt x="226" y="38"/>
                        </a:cubicBezTo>
                        <a:cubicBezTo>
                          <a:pt x="226" y="38"/>
                          <a:pt x="226" y="37"/>
                          <a:pt x="226" y="37"/>
                        </a:cubicBezTo>
                        <a:moveTo>
                          <a:pt x="216" y="11"/>
                        </a:moveTo>
                        <a:cubicBezTo>
                          <a:pt x="222" y="17"/>
                          <a:pt x="225" y="25"/>
                          <a:pt x="226" y="33"/>
                        </a:cubicBezTo>
                        <a:cubicBezTo>
                          <a:pt x="226" y="33"/>
                          <a:pt x="226" y="32"/>
                          <a:pt x="226" y="32"/>
                        </a:cubicBezTo>
                        <a:cubicBezTo>
                          <a:pt x="225" y="24"/>
                          <a:pt x="222" y="16"/>
                          <a:pt x="216" y="11"/>
                        </a:cubicBezTo>
                        <a:moveTo>
                          <a:pt x="108" y="0"/>
                        </a:moveTo>
                        <a:cubicBezTo>
                          <a:pt x="34" y="0"/>
                          <a:pt x="34" y="0"/>
                          <a:pt x="34" y="0"/>
                        </a:cubicBezTo>
                        <a:cubicBezTo>
                          <a:pt x="15" y="0"/>
                          <a:pt x="0" y="16"/>
                          <a:pt x="0" y="35"/>
                        </a:cubicBezTo>
                        <a:cubicBezTo>
                          <a:pt x="0" y="54"/>
                          <a:pt x="15" y="70"/>
                          <a:pt x="34" y="70"/>
                        </a:cubicBezTo>
                        <a:cubicBezTo>
                          <a:pt x="108" y="70"/>
                          <a:pt x="108" y="70"/>
                          <a:pt x="108" y="70"/>
                        </a:cubicBezTo>
                        <a:cubicBezTo>
                          <a:pt x="143" y="35"/>
                          <a:pt x="143" y="35"/>
                          <a:pt x="143" y="35"/>
                        </a:cubicBezTo>
                        <a:cubicBezTo>
                          <a:pt x="108" y="0"/>
                          <a:pt x="108" y="0"/>
                          <a:pt x="108" y="0"/>
                        </a:cubicBezTo>
                      </a:path>
                    </a:pathLst>
                  </a:custGeom>
                  <a:solidFill>
                    <a:schemeClr val="accent1">
                      <a:alpha val="50000"/>
                    </a:schemeClr>
                  </a:solidFill>
                  <a:ln>
                    <a:noFill/>
                  </a:ln>
                </p:spPr>
                <p:txBody>
                  <a:bodyPr spcFirstLastPara="1" wrap="square" lIns="68569" tIns="34275" rIns="68569" bIns="34275" anchor="ctr" anchorCtr="0">
                    <a:noAutofit/>
                  </a:bodyPr>
                  <a:lstStyle/>
                  <a:p>
                    <a:endParaRPr sz="1350" dirty="0">
                      <a:solidFill>
                        <a:schemeClr val="dk1"/>
                      </a:solidFill>
                      <a:ea typeface="Calibri"/>
                      <a:cs typeface="Calibri"/>
                      <a:sym typeface="Calibri"/>
                    </a:endParaRPr>
                  </a:p>
                </p:txBody>
              </p:sp>
              <p:sp>
                <p:nvSpPr>
                  <p:cNvPr id="111" name="Google Shape;130;p14">
                    <a:extLst>
                      <a:ext uri="{FF2B5EF4-FFF2-40B4-BE49-F238E27FC236}">
                        <a16:creationId xmlns:a16="http://schemas.microsoft.com/office/drawing/2014/main" id="{CB4B7063-BDF8-4F96-0723-55F1C0713272}"/>
                      </a:ext>
                    </a:extLst>
                  </p:cNvPr>
                  <p:cNvSpPr/>
                  <p:nvPr/>
                </p:nvSpPr>
                <p:spPr>
                  <a:xfrm>
                    <a:off x="1747837" y="3430586"/>
                    <a:ext cx="1120775" cy="333375"/>
                  </a:xfrm>
                  <a:custGeom>
                    <a:avLst/>
                    <a:gdLst/>
                    <a:ahLst/>
                    <a:cxnLst/>
                    <a:rect l="l" t="t" r="r" b="b"/>
                    <a:pathLst>
                      <a:path w="118" h="35" extrusionOk="0">
                        <a:moveTo>
                          <a:pt x="35" y="0"/>
                        </a:moveTo>
                        <a:cubicBezTo>
                          <a:pt x="0" y="35"/>
                          <a:pt x="0" y="35"/>
                          <a:pt x="0" y="35"/>
                        </a:cubicBezTo>
                        <a:cubicBezTo>
                          <a:pt x="84" y="35"/>
                          <a:pt x="84" y="35"/>
                          <a:pt x="84" y="35"/>
                        </a:cubicBezTo>
                        <a:cubicBezTo>
                          <a:pt x="92" y="35"/>
                          <a:pt x="100" y="31"/>
                          <a:pt x="106" y="26"/>
                        </a:cubicBezTo>
                        <a:cubicBezTo>
                          <a:pt x="108" y="24"/>
                          <a:pt x="108" y="24"/>
                          <a:pt x="108" y="24"/>
                        </a:cubicBezTo>
                        <a:cubicBezTo>
                          <a:pt x="114" y="18"/>
                          <a:pt x="117" y="10"/>
                          <a:pt x="118" y="2"/>
                        </a:cubicBezTo>
                        <a:cubicBezTo>
                          <a:pt x="118" y="2"/>
                          <a:pt x="118" y="2"/>
                          <a:pt x="118" y="2"/>
                        </a:cubicBezTo>
                        <a:cubicBezTo>
                          <a:pt x="117" y="10"/>
                          <a:pt x="114" y="18"/>
                          <a:pt x="108" y="24"/>
                        </a:cubicBezTo>
                        <a:cubicBezTo>
                          <a:pt x="101" y="31"/>
                          <a:pt x="92" y="35"/>
                          <a:pt x="83" y="35"/>
                        </a:cubicBezTo>
                        <a:cubicBezTo>
                          <a:pt x="75" y="35"/>
                          <a:pt x="66" y="31"/>
                          <a:pt x="59" y="24"/>
                        </a:cubicBezTo>
                        <a:cubicBezTo>
                          <a:pt x="35" y="0"/>
                          <a:pt x="35" y="0"/>
                          <a:pt x="35" y="0"/>
                        </a:cubicBezTo>
                      </a:path>
                    </a:pathLst>
                  </a:custGeom>
                  <a:solidFill>
                    <a:schemeClr val="accent1">
                      <a:alpha val="7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12" name="Google Shape;133;p14">
                    <a:extLst>
                      <a:ext uri="{FF2B5EF4-FFF2-40B4-BE49-F238E27FC236}">
                        <a16:creationId xmlns:a16="http://schemas.microsoft.com/office/drawing/2014/main" id="{01D247B8-8860-5AA7-C3DB-F2BFC5C70294}"/>
                      </a:ext>
                    </a:extLst>
                  </p:cNvPr>
                  <p:cNvSpPr/>
                  <p:nvPr/>
                </p:nvSpPr>
                <p:spPr>
                  <a:xfrm>
                    <a:off x="1747837" y="3097212"/>
                    <a:ext cx="768350" cy="333375"/>
                  </a:xfrm>
                  <a:custGeom>
                    <a:avLst/>
                    <a:gdLst/>
                    <a:ahLst/>
                    <a:cxnLst/>
                    <a:rect l="l" t="t" r="r" b="b"/>
                    <a:pathLst>
                      <a:path w="81" h="35" extrusionOk="0">
                        <a:moveTo>
                          <a:pt x="81" y="0"/>
                        </a:moveTo>
                        <a:cubicBezTo>
                          <a:pt x="0" y="0"/>
                          <a:pt x="0" y="0"/>
                          <a:pt x="0" y="0"/>
                        </a:cubicBezTo>
                        <a:cubicBezTo>
                          <a:pt x="35" y="35"/>
                          <a:pt x="35" y="35"/>
                          <a:pt x="35" y="35"/>
                        </a:cubicBezTo>
                        <a:cubicBezTo>
                          <a:pt x="59" y="10"/>
                          <a:pt x="59" y="10"/>
                          <a:pt x="59" y="10"/>
                        </a:cubicBezTo>
                        <a:cubicBezTo>
                          <a:pt x="65" y="4"/>
                          <a:pt x="73" y="1"/>
                          <a:pt x="81" y="0"/>
                        </a:cubicBezTo>
                      </a:path>
                    </a:pathLst>
                  </a:custGeom>
                  <a:solidFill>
                    <a:schemeClr val="accent1">
                      <a:alpha val="7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grpSp>
            <p:sp>
              <p:nvSpPr>
                <p:cNvPr id="108" name="Google Shape;185;p14">
                  <a:extLst>
                    <a:ext uri="{FF2B5EF4-FFF2-40B4-BE49-F238E27FC236}">
                      <a16:creationId xmlns:a16="http://schemas.microsoft.com/office/drawing/2014/main" id="{F291BD5C-7E63-951B-6C2B-1BA0B392BA55}"/>
                    </a:ext>
                  </a:extLst>
                </p:cNvPr>
                <p:cNvSpPr txBox="1"/>
                <p:nvPr/>
              </p:nvSpPr>
              <p:spPr>
                <a:xfrm>
                  <a:off x="946332" y="2344340"/>
                  <a:ext cx="538162" cy="450056"/>
                </a:xfrm>
                <a:prstGeom prst="rect">
                  <a:avLst/>
                </a:prstGeom>
                <a:noFill/>
                <a:ln>
                  <a:noFill/>
                </a:ln>
              </p:spPr>
              <p:txBody>
                <a:bodyPr spcFirstLastPara="1" wrap="square" lIns="0" tIns="0" rIns="0" bIns="0" anchor="ctr" anchorCtr="0">
                  <a:noAutofit/>
                </a:bodyPr>
                <a:lstStyle/>
                <a:p>
                  <a:pPr>
                    <a:buClr>
                      <a:srgbClr val="FFFFFF"/>
                    </a:buClr>
                    <a:buSzPts val="3900"/>
                  </a:pPr>
                  <a:r>
                    <a:rPr lang="en-US" sz="2000" b="1" dirty="0">
                      <a:solidFill>
                        <a:srgbClr val="FFFFFF"/>
                      </a:solidFill>
                      <a:ea typeface="Montserrat"/>
                      <a:cs typeface="Montserrat"/>
                      <a:sym typeface="Montserrat"/>
                    </a:rPr>
                    <a:t>01</a:t>
                  </a:r>
                  <a:endParaRPr sz="2000" dirty="0"/>
                </a:p>
              </p:txBody>
            </p:sp>
          </p:grpSp>
          <p:sp>
            <p:nvSpPr>
              <p:cNvPr id="105" name="Google Shape;131;p14">
                <a:extLst>
                  <a:ext uri="{FF2B5EF4-FFF2-40B4-BE49-F238E27FC236}">
                    <a16:creationId xmlns:a16="http://schemas.microsoft.com/office/drawing/2014/main" id="{38FBFE51-41BA-6D86-DE0A-74D4048B6E6C}"/>
                  </a:ext>
                </a:extLst>
              </p:cNvPr>
              <p:cNvSpPr/>
              <p:nvPr/>
            </p:nvSpPr>
            <p:spPr>
              <a:xfrm>
                <a:off x="3002311" y="478705"/>
                <a:ext cx="3294614" cy="2084508"/>
              </a:xfrm>
              <a:custGeom>
                <a:avLst/>
                <a:gdLst/>
                <a:ahLst/>
                <a:cxnLst/>
                <a:rect l="l" t="t" r="r" b="b"/>
                <a:pathLst>
                  <a:path w="141" h="89" extrusionOk="0">
                    <a:moveTo>
                      <a:pt x="38" y="0"/>
                    </a:moveTo>
                    <a:cubicBezTo>
                      <a:pt x="29" y="0"/>
                      <a:pt x="20" y="3"/>
                      <a:pt x="14" y="10"/>
                    </a:cubicBezTo>
                    <a:cubicBezTo>
                      <a:pt x="0" y="24"/>
                      <a:pt x="0" y="46"/>
                      <a:pt x="14" y="59"/>
                    </a:cubicBezTo>
                    <a:cubicBezTo>
                      <a:pt x="33" y="78"/>
                      <a:pt x="33" y="78"/>
                      <a:pt x="33" y="78"/>
                    </a:cubicBezTo>
                    <a:cubicBezTo>
                      <a:pt x="114" y="78"/>
                      <a:pt x="114" y="78"/>
                      <a:pt x="114" y="78"/>
                    </a:cubicBezTo>
                    <a:cubicBezTo>
                      <a:pt x="115" y="78"/>
                      <a:pt x="116" y="78"/>
                      <a:pt x="116" y="78"/>
                    </a:cubicBezTo>
                    <a:cubicBezTo>
                      <a:pt x="125" y="78"/>
                      <a:pt x="134" y="82"/>
                      <a:pt x="141" y="88"/>
                    </a:cubicBezTo>
                    <a:cubicBezTo>
                      <a:pt x="141" y="89"/>
                      <a:pt x="141" y="89"/>
                      <a:pt x="141" y="89"/>
                    </a:cubicBezTo>
                    <a:cubicBezTo>
                      <a:pt x="141" y="89"/>
                      <a:pt x="141" y="89"/>
                      <a:pt x="141" y="89"/>
                    </a:cubicBezTo>
                    <a:cubicBezTo>
                      <a:pt x="141" y="89"/>
                      <a:pt x="141" y="89"/>
                      <a:pt x="141" y="88"/>
                    </a:cubicBezTo>
                    <a:cubicBezTo>
                      <a:pt x="63" y="10"/>
                      <a:pt x="63" y="10"/>
                      <a:pt x="63" y="10"/>
                    </a:cubicBezTo>
                    <a:cubicBezTo>
                      <a:pt x="56" y="3"/>
                      <a:pt x="47" y="0"/>
                      <a:pt x="38" y="0"/>
                    </a:cubicBezTo>
                  </a:path>
                </a:pathLst>
              </a:custGeom>
              <a:solidFill>
                <a:schemeClr val="accent1">
                  <a:alpha val="50000"/>
                </a:schemeClr>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sp>
            <p:nvSpPr>
              <p:cNvPr id="106" name="Google Shape;134;p14">
                <a:extLst>
                  <a:ext uri="{FF2B5EF4-FFF2-40B4-BE49-F238E27FC236}">
                    <a16:creationId xmlns:a16="http://schemas.microsoft.com/office/drawing/2014/main" id="{28DAA364-7627-E6BC-D409-B38AD4C51467}"/>
                  </a:ext>
                </a:extLst>
              </p:cNvPr>
              <p:cNvSpPr/>
              <p:nvPr/>
            </p:nvSpPr>
            <p:spPr>
              <a:xfrm>
                <a:off x="4591066" y="2302471"/>
                <a:ext cx="1940073" cy="1639502"/>
              </a:xfrm>
              <a:custGeom>
                <a:avLst/>
                <a:gdLst/>
                <a:ahLst/>
                <a:cxnLst/>
                <a:rect l="l" t="t" r="r" b="b"/>
                <a:pathLst>
                  <a:path w="83" h="70" extrusionOk="0">
                    <a:moveTo>
                      <a:pt x="49" y="0"/>
                    </a:moveTo>
                    <a:cubicBezTo>
                      <a:pt x="46" y="0"/>
                      <a:pt x="46" y="0"/>
                      <a:pt x="46" y="0"/>
                    </a:cubicBezTo>
                    <a:cubicBezTo>
                      <a:pt x="38" y="1"/>
                      <a:pt x="30" y="4"/>
                      <a:pt x="24" y="10"/>
                    </a:cubicBezTo>
                    <a:cubicBezTo>
                      <a:pt x="0" y="35"/>
                      <a:pt x="0" y="35"/>
                      <a:pt x="0" y="35"/>
                    </a:cubicBezTo>
                    <a:cubicBezTo>
                      <a:pt x="24" y="59"/>
                      <a:pt x="24" y="59"/>
                      <a:pt x="24" y="59"/>
                    </a:cubicBezTo>
                    <a:cubicBezTo>
                      <a:pt x="31" y="66"/>
                      <a:pt x="40" y="70"/>
                      <a:pt x="48" y="70"/>
                    </a:cubicBezTo>
                    <a:cubicBezTo>
                      <a:pt x="57" y="70"/>
                      <a:pt x="66" y="66"/>
                      <a:pt x="73" y="59"/>
                    </a:cubicBezTo>
                    <a:cubicBezTo>
                      <a:pt x="79" y="53"/>
                      <a:pt x="82" y="45"/>
                      <a:pt x="83" y="37"/>
                    </a:cubicBezTo>
                    <a:cubicBezTo>
                      <a:pt x="83" y="37"/>
                      <a:pt x="83" y="36"/>
                      <a:pt x="83" y="35"/>
                    </a:cubicBezTo>
                    <a:cubicBezTo>
                      <a:pt x="83" y="34"/>
                      <a:pt x="83" y="33"/>
                      <a:pt x="83" y="33"/>
                    </a:cubicBezTo>
                    <a:cubicBezTo>
                      <a:pt x="82" y="25"/>
                      <a:pt x="79" y="17"/>
                      <a:pt x="73" y="11"/>
                    </a:cubicBezTo>
                    <a:cubicBezTo>
                      <a:pt x="67" y="4"/>
                      <a:pt x="58" y="0"/>
                      <a:pt x="49" y="0"/>
                    </a:cubicBezTo>
                  </a:path>
                </a:pathLst>
              </a:custGeom>
              <a:solidFill>
                <a:schemeClr val="accent1"/>
              </a:solidFill>
              <a:ln>
                <a:noFill/>
              </a:ln>
            </p:spPr>
            <p:txBody>
              <a:bodyPr spcFirstLastPara="1" wrap="square" lIns="68569" tIns="34275" rIns="68569" bIns="34275" anchor="ctr" anchorCtr="0">
                <a:noAutofit/>
              </a:bodyPr>
              <a:lstStyle/>
              <a:p>
                <a:endParaRPr sz="1350">
                  <a:solidFill>
                    <a:schemeClr val="dk1"/>
                  </a:solidFill>
                  <a:ea typeface="Calibri"/>
                  <a:cs typeface="Calibri"/>
                  <a:sym typeface="Calibri"/>
                </a:endParaRPr>
              </a:p>
            </p:txBody>
          </p:sp>
        </p:grpSp>
      </p:grpSp>
      <p:sp>
        <p:nvSpPr>
          <p:cNvPr id="168" name="Content Placeholder 6">
            <a:extLst>
              <a:ext uri="{FF2B5EF4-FFF2-40B4-BE49-F238E27FC236}">
                <a16:creationId xmlns:a16="http://schemas.microsoft.com/office/drawing/2014/main" id="{C0267A21-F774-4D88-2082-BB8F6E940D25}"/>
              </a:ext>
            </a:extLst>
          </p:cNvPr>
          <p:cNvSpPr txBox="1">
            <a:spLocks/>
          </p:cNvSpPr>
          <p:nvPr/>
        </p:nvSpPr>
        <p:spPr>
          <a:xfrm>
            <a:off x="1700082" y="1712127"/>
            <a:ext cx="5743836" cy="304009"/>
          </a:xfrm>
          <a:prstGeom prst="rect">
            <a:avLst/>
          </a:prstGeom>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200" dirty="0"/>
              <a:t>The share price will be influenced by a number of factors, some of which are outside the company’s control. </a:t>
            </a:r>
            <a:r>
              <a:rPr lang="en-US" sz="1200" b="1" dirty="0">
                <a:solidFill>
                  <a:schemeClr val="accent1"/>
                </a:solidFill>
              </a:rPr>
              <a:t>The factors may include:</a:t>
            </a:r>
          </a:p>
        </p:txBody>
      </p:sp>
      <p:sp>
        <p:nvSpPr>
          <p:cNvPr id="170" name="Content Placeholder 6">
            <a:extLst>
              <a:ext uri="{FF2B5EF4-FFF2-40B4-BE49-F238E27FC236}">
                <a16:creationId xmlns:a16="http://schemas.microsoft.com/office/drawing/2014/main" id="{A1C2C228-98C6-A273-1FF4-36533B7C8620}"/>
              </a:ext>
            </a:extLst>
          </p:cNvPr>
          <p:cNvSpPr txBox="1">
            <a:spLocks/>
          </p:cNvSpPr>
          <p:nvPr/>
        </p:nvSpPr>
        <p:spPr>
          <a:xfrm>
            <a:off x="1883940" y="3903932"/>
            <a:ext cx="5376120" cy="613395"/>
          </a:xfrm>
          <a:prstGeom prst="rect">
            <a:avLst/>
          </a:prstGeom>
          <a:ln w="12700">
            <a:solidFill>
              <a:schemeClr val="accent1"/>
            </a:solidFill>
          </a:ln>
        </p:spPr>
        <p:txBody>
          <a:bodyPr anchor="ct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100" dirty="0"/>
              <a:t>As with all listed shares, the share price of any listed company on any of the stock exchanges where it is listed can go up or down. If you sell your shares, you may receive more or less than you originally paid for them.</a:t>
            </a:r>
          </a:p>
        </p:txBody>
      </p:sp>
    </p:spTree>
    <p:extLst>
      <p:ext uri="{BB962C8B-B14F-4D97-AF65-F5344CB8AC3E}">
        <p14:creationId xmlns:p14="http://schemas.microsoft.com/office/powerpoint/2010/main" val="390297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800"/>
                            </p:stCondLst>
                            <p:childTnLst>
                              <p:par>
                                <p:cTn id="9" presetID="10" presetClass="entr" presetSubtype="0" fill="hold" grpId="0" nodeType="afterEffect">
                                  <p:stCondLst>
                                    <p:cond delay="300"/>
                                  </p:stCondLst>
                                  <p:childTnLst>
                                    <p:set>
                                      <p:cBhvr>
                                        <p:cTn id="10" dur="1" fill="hold">
                                          <p:stCondLst>
                                            <p:cond delay="0"/>
                                          </p:stCondLst>
                                        </p:cTn>
                                        <p:tgtEl>
                                          <p:spTgt spid="168"/>
                                        </p:tgtEl>
                                        <p:attrNameLst>
                                          <p:attrName>style.visibility</p:attrName>
                                        </p:attrNameLst>
                                      </p:cBhvr>
                                      <p:to>
                                        <p:strVal val="visible"/>
                                      </p:to>
                                    </p:set>
                                    <p:animEffect transition="in" filter="fade">
                                      <p:cBhvr>
                                        <p:cTn id="11" dur="500"/>
                                        <p:tgtEl>
                                          <p:spTgt spid="16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50000"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0-#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50000"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 calcmode="lin" valueType="num">
                                      <p:cBhvr additive="base">
                                        <p:cTn id="22" dur="500" fill="hold"/>
                                        <p:tgtEl>
                                          <p:spTgt spid="144"/>
                                        </p:tgtEl>
                                        <p:attrNameLst>
                                          <p:attrName>ppt_x</p:attrName>
                                        </p:attrNameLst>
                                      </p:cBhvr>
                                      <p:tavLst>
                                        <p:tav tm="0">
                                          <p:val>
                                            <p:strVal val="0-#ppt_w/2"/>
                                          </p:val>
                                        </p:tav>
                                        <p:tav tm="100000">
                                          <p:val>
                                            <p:strVal val="#ppt_x"/>
                                          </p:val>
                                        </p:tav>
                                      </p:tavLst>
                                    </p:anim>
                                    <p:anim calcmode="lin" valueType="num">
                                      <p:cBhvr additive="base">
                                        <p:cTn id="2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50000" fill="hold" nodeType="clickEffect">
                                  <p:stCondLst>
                                    <p:cond delay="0"/>
                                  </p:stCondLst>
                                  <p:childTnLst>
                                    <p:set>
                                      <p:cBhvr>
                                        <p:cTn id="27" dur="1" fill="hold">
                                          <p:stCondLst>
                                            <p:cond delay="0"/>
                                          </p:stCondLst>
                                        </p:cTn>
                                        <p:tgtEl>
                                          <p:spTgt spid="156"/>
                                        </p:tgtEl>
                                        <p:attrNameLst>
                                          <p:attrName>style.visibility</p:attrName>
                                        </p:attrNameLst>
                                      </p:cBhvr>
                                      <p:to>
                                        <p:strVal val="visible"/>
                                      </p:to>
                                    </p:set>
                                    <p:anim calcmode="lin" valueType="num">
                                      <p:cBhvr additive="base">
                                        <p:cTn id="28" dur="500" fill="hold"/>
                                        <p:tgtEl>
                                          <p:spTgt spid="156"/>
                                        </p:tgtEl>
                                        <p:attrNameLst>
                                          <p:attrName>ppt_x</p:attrName>
                                        </p:attrNameLst>
                                      </p:cBhvr>
                                      <p:tavLst>
                                        <p:tav tm="0">
                                          <p:val>
                                            <p:strVal val="0-#ppt_w/2"/>
                                          </p:val>
                                        </p:tav>
                                        <p:tav tm="100000">
                                          <p:val>
                                            <p:strVal val="#ppt_x"/>
                                          </p:val>
                                        </p:tav>
                                      </p:tavLst>
                                    </p:anim>
                                    <p:anim calcmode="lin" valueType="num">
                                      <p:cBhvr additive="base">
                                        <p:cTn id="29"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decel="50000" fill="hold" grpId="0" nodeType="clickEffect">
                                  <p:stCondLst>
                                    <p:cond delay="0"/>
                                  </p:stCondLst>
                                  <p:childTnLst>
                                    <p:set>
                                      <p:cBhvr>
                                        <p:cTn id="33" dur="1" fill="hold">
                                          <p:stCondLst>
                                            <p:cond delay="0"/>
                                          </p:stCondLst>
                                        </p:cTn>
                                        <p:tgtEl>
                                          <p:spTgt spid="170"/>
                                        </p:tgtEl>
                                        <p:attrNameLst>
                                          <p:attrName>style.visibility</p:attrName>
                                        </p:attrNameLst>
                                      </p:cBhvr>
                                      <p:to>
                                        <p:strVal val="visible"/>
                                      </p:to>
                                    </p:set>
                                    <p:anim calcmode="lin" valueType="num">
                                      <p:cBhvr additive="base">
                                        <p:cTn id="34" dur="500" fill="hold"/>
                                        <p:tgtEl>
                                          <p:spTgt spid="170"/>
                                        </p:tgtEl>
                                        <p:attrNameLst>
                                          <p:attrName>ppt_x</p:attrName>
                                        </p:attrNameLst>
                                      </p:cBhvr>
                                      <p:tavLst>
                                        <p:tav tm="0">
                                          <p:val>
                                            <p:strVal val="#ppt_x"/>
                                          </p:val>
                                        </p:tav>
                                        <p:tav tm="100000">
                                          <p:val>
                                            <p:strVal val="#ppt_x"/>
                                          </p:val>
                                        </p:tav>
                                      </p:tavLst>
                                    </p:anim>
                                    <p:anim calcmode="lin" valueType="num">
                                      <p:cBhvr additive="base">
                                        <p:cTn id="35"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8" grpId="0"/>
      <p:bldP spid="1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62507-4ACA-7BCB-0F38-2074E33CA246}"/>
              </a:ext>
            </a:extLst>
          </p:cNvPr>
          <p:cNvSpPr/>
          <p:nvPr/>
        </p:nvSpPr>
        <p:spPr>
          <a:xfrm>
            <a:off x="0" y="2418365"/>
            <a:ext cx="9144000" cy="16625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77621D-0828-5CF5-869C-F305B63E4E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8668"/>
            <a:ext cx="9144000" cy="1987797"/>
          </a:xfrm>
          <a:prstGeom prst="rect">
            <a:avLst/>
          </a:prstGeom>
        </p:spPr>
      </p:pic>
      <p:sp>
        <p:nvSpPr>
          <p:cNvPr id="8" name="Title 7">
            <a:extLst>
              <a:ext uri="{FF2B5EF4-FFF2-40B4-BE49-F238E27FC236}">
                <a16:creationId xmlns:a16="http://schemas.microsoft.com/office/drawing/2014/main" id="{F887D534-0FDB-FF45-8867-4EFA0D30FE26}"/>
              </a:ext>
            </a:extLst>
          </p:cNvPr>
          <p:cNvSpPr txBox="1">
            <a:spLocks/>
          </p:cNvSpPr>
          <p:nvPr/>
        </p:nvSpPr>
        <p:spPr>
          <a:xfrm>
            <a:off x="457200" y="2778246"/>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3000" dirty="0"/>
              <a:t>What voting rights will </a:t>
            </a:r>
            <a:br>
              <a:rPr lang="en-US" sz="3000" dirty="0"/>
            </a:br>
            <a:r>
              <a:rPr lang="en-US" sz="3000" dirty="0"/>
              <a:t>I have once I own shares?</a:t>
            </a:r>
          </a:p>
        </p:txBody>
      </p:sp>
      <p:sp>
        <p:nvSpPr>
          <p:cNvPr id="14" name="Content Placeholder 6">
            <a:extLst>
              <a:ext uri="{FF2B5EF4-FFF2-40B4-BE49-F238E27FC236}">
                <a16:creationId xmlns:a16="http://schemas.microsoft.com/office/drawing/2014/main" id="{53C9DEC0-AF50-E945-F399-0D2E3D6220C3}"/>
              </a:ext>
            </a:extLst>
          </p:cNvPr>
          <p:cNvSpPr txBox="1">
            <a:spLocks/>
          </p:cNvSpPr>
          <p:nvPr/>
        </p:nvSpPr>
        <p:spPr>
          <a:xfrm>
            <a:off x="1371601" y="3766489"/>
            <a:ext cx="6400799" cy="377456"/>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tx1">
                    <a:lumMod val="75000"/>
                    <a:lumOff val="25000"/>
                  </a:schemeClr>
                </a:solidFill>
              </a:rPr>
              <a:t>You can vote at the general meetings of the company.</a:t>
            </a:r>
            <a:endParaRPr lang="en-US" sz="1400"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D86D357A-F3E1-C6A7-CB12-620F441EB11E}"/>
              </a:ext>
            </a:extLst>
          </p:cNvPr>
          <p:cNvSpPr txBox="1"/>
          <p:nvPr/>
        </p:nvSpPr>
        <p:spPr>
          <a:xfrm>
            <a:off x="2325362" y="4086709"/>
            <a:ext cx="4493277" cy="377456"/>
          </a:xfrm>
          <a:prstGeom prst="rect">
            <a:avLst/>
          </a:prstGeom>
          <a:solidFill>
            <a:schemeClr val="accent2"/>
          </a:solidFill>
        </p:spPr>
        <p:txBody>
          <a:bodyPr wrap="none" rtlCol="0" anchor="ctr">
            <a:noAutofit/>
          </a:bodyPr>
          <a:lstStyle/>
          <a:p>
            <a:pPr algn="ctr"/>
            <a:r>
              <a:rPr lang="en-US" sz="1400" b="1" dirty="0">
                <a:solidFill>
                  <a:schemeClr val="bg1"/>
                </a:solidFill>
              </a:rPr>
              <a:t>You are entitled to one vote for every share held.</a:t>
            </a:r>
            <a:endParaRPr lang="en-ZA" sz="1400" b="1" dirty="0">
              <a:solidFill>
                <a:schemeClr val="bg1"/>
              </a:solidFill>
            </a:endParaRPr>
          </a:p>
        </p:txBody>
      </p:sp>
      <p:grpSp>
        <p:nvGrpSpPr>
          <p:cNvPr id="16" name="Group 15">
            <a:extLst>
              <a:ext uri="{FF2B5EF4-FFF2-40B4-BE49-F238E27FC236}">
                <a16:creationId xmlns:a16="http://schemas.microsoft.com/office/drawing/2014/main" id="{449A94AE-3CE6-A20D-9437-786C45AB990A}"/>
              </a:ext>
            </a:extLst>
          </p:cNvPr>
          <p:cNvGrpSpPr/>
          <p:nvPr/>
        </p:nvGrpSpPr>
        <p:grpSpPr>
          <a:xfrm>
            <a:off x="0" y="-20848"/>
            <a:ext cx="9144000" cy="514861"/>
            <a:chOff x="0" y="-20848"/>
            <a:chExt cx="9144000" cy="514861"/>
          </a:xfrm>
        </p:grpSpPr>
        <p:sp>
          <p:nvSpPr>
            <p:cNvPr id="17" name="Rectangle 16">
              <a:extLst>
                <a:ext uri="{FF2B5EF4-FFF2-40B4-BE49-F238E27FC236}">
                  <a16:creationId xmlns:a16="http://schemas.microsoft.com/office/drawing/2014/main" id="{356C0E01-951D-536D-F159-122FF8381457}"/>
                </a:ext>
              </a:extLst>
            </p:cNvPr>
            <p:cNvSpPr/>
            <p:nvPr userDrawn="1"/>
          </p:nvSpPr>
          <p:spPr>
            <a:xfrm>
              <a:off x="0" y="-18051"/>
              <a:ext cx="9144000" cy="512064"/>
            </a:xfrm>
            <a:prstGeom prst="rect">
              <a:avLst/>
            </a:prstGeom>
            <a:solidFill>
              <a:srgbClr val="6F7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Background pattern&#10;&#10;Description automatically generated">
              <a:extLst>
                <a:ext uri="{FF2B5EF4-FFF2-40B4-BE49-F238E27FC236}">
                  <a16:creationId xmlns:a16="http://schemas.microsoft.com/office/drawing/2014/main" id="{BFD4ABBD-8F49-A90D-EEEA-73FC888E0C16}"/>
                </a:ext>
              </a:extLst>
            </p:cNvPr>
            <p:cNvPicPr>
              <a:picLocks noChangeAspect="1"/>
            </p:cNvPicPr>
            <p:nvPr userDrawn="1"/>
          </p:nvPicPr>
          <p:blipFill rotWithShape="1">
            <a:blip r:embed="rId4" cstate="screen">
              <a:alphaModFix amt="18000"/>
              <a:extLst>
                <a:ext uri="{28A0092B-C50C-407E-A947-70E740481C1C}">
                  <a14:useLocalDpi xmlns:a14="http://schemas.microsoft.com/office/drawing/2010/main"/>
                </a:ext>
              </a:extLst>
            </a:blip>
            <a:srcRect l="1" t="30797" r="-22243" b="60820"/>
            <a:stretch/>
          </p:blipFill>
          <p:spPr>
            <a:xfrm rot="10800000">
              <a:off x="4421436" y="-20848"/>
              <a:ext cx="4722564" cy="51206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C005A0C8-C5E0-9862-B749-F37AE967A6F0}"/>
                </a:ext>
              </a:extLst>
            </p:cNvPr>
            <p:cNvPicPr>
              <a:picLocks noChangeAspect="1"/>
            </p:cNvPicPr>
            <p:nvPr userDrawn="1"/>
          </p:nvPicPr>
          <p:blipFill>
            <a:blip r:embed="rId5"/>
            <a:stretch>
              <a:fillRect/>
            </a:stretch>
          </p:blipFill>
          <p:spPr>
            <a:xfrm>
              <a:off x="8173352" y="78304"/>
              <a:ext cx="513448" cy="344010"/>
            </a:xfrm>
            <a:prstGeom prst="rect">
              <a:avLst/>
            </a:prstGeom>
          </p:spPr>
        </p:pic>
      </p:grpSp>
      <p:cxnSp>
        <p:nvCxnSpPr>
          <p:cNvPr id="5" name="Straight Connector 4">
            <a:extLst>
              <a:ext uri="{FF2B5EF4-FFF2-40B4-BE49-F238E27FC236}">
                <a16:creationId xmlns:a16="http://schemas.microsoft.com/office/drawing/2014/main" id="{846030A3-5B2A-A249-37BF-69486B91635F}"/>
              </a:ext>
            </a:extLst>
          </p:cNvPr>
          <p:cNvCxnSpPr/>
          <p:nvPr/>
        </p:nvCxnSpPr>
        <p:spPr>
          <a:xfrm>
            <a:off x="0" y="510267"/>
            <a:ext cx="9211733"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51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uiExpand="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a:extLst>
              <a:ext uri="{FF2B5EF4-FFF2-40B4-BE49-F238E27FC236}">
                <a16:creationId xmlns:a16="http://schemas.microsoft.com/office/drawing/2014/main" id="{B46B9C0F-C425-00F2-2443-E5D68C445493}"/>
              </a:ext>
            </a:extLst>
          </p:cNvPr>
          <p:cNvSpPr txBox="1">
            <a:spLocks/>
          </p:cNvSpPr>
          <p:nvPr/>
        </p:nvSpPr>
        <p:spPr>
          <a:xfrm>
            <a:off x="457200" y="743204"/>
            <a:ext cx="8229600" cy="471977"/>
          </a:xfrm>
          <a:prstGeom prst="rect">
            <a:avLst/>
          </a:prstGeom>
        </p:spPr>
        <p:txBody>
          <a:bodyPr/>
          <a:lstStyle>
            <a:lvl1pPr algn="l" defTabSz="457200" rtl="0" eaLnBrk="1" latinLnBrk="0" hangingPunct="1">
              <a:lnSpc>
                <a:spcPct val="85000"/>
              </a:lnSpc>
              <a:spcBef>
                <a:spcPct val="0"/>
              </a:spcBef>
              <a:buNone/>
              <a:defRPr sz="2000" b="1" kern="1200" spc="-20" baseline="0">
                <a:solidFill>
                  <a:schemeClr val="tx1">
                    <a:lumMod val="75000"/>
                    <a:lumOff val="25000"/>
                  </a:schemeClr>
                </a:solidFill>
                <a:latin typeface="Century Gothic"/>
                <a:ea typeface="+mj-ea"/>
                <a:cs typeface="Century Gothic"/>
              </a:defRPr>
            </a:lvl1pPr>
          </a:lstStyle>
          <a:p>
            <a:pPr algn="ctr"/>
            <a:r>
              <a:rPr lang="en-US" sz="2200" dirty="0"/>
              <a:t>Once you are a shareholder, how do you </a:t>
            </a:r>
            <a:br>
              <a:rPr lang="en-US" sz="2200" dirty="0"/>
            </a:br>
            <a:r>
              <a:rPr lang="en-US" sz="2200" dirty="0"/>
              <a:t>participate in the affairs of the company?</a:t>
            </a:r>
          </a:p>
        </p:txBody>
      </p:sp>
      <p:grpSp>
        <p:nvGrpSpPr>
          <p:cNvPr id="55" name="Group 54">
            <a:extLst>
              <a:ext uri="{FF2B5EF4-FFF2-40B4-BE49-F238E27FC236}">
                <a16:creationId xmlns:a16="http://schemas.microsoft.com/office/drawing/2014/main" id="{F01A46B0-AD77-558D-06B7-5B3433FA9352}"/>
              </a:ext>
            </a:extLst>
          </p:cNvPr>
          <p:cNvGrpSpPr/>
          <p:nvPr/>
        </p:nvGrpSpPr>
        <p:grpSpPr>
          <a:xfrm>
            <a:off x="3194560" y="1654914"/>
            <a:ext cx="2754880" cy="2754880"/>
            <a:chOff x="3194560" y="1654914"/>
            <a:chExt cx="2754880" cy="2754880"/>
          </a:xfrm>
        </p:grpSpPr>
        <p:sp>
          <p:nvSpPr>
            <p:cNvPr id="25" name="Arc 24">
              <a:extLst>
                <a:ext uri="{FF2B5EF4-FFF2-40B4-BE49-F238E27FC236}">
                  <a16:creationId xmlns:a16="http://schemas.microsoft.com/office/drawing/2014/main" id="{CE7F98AF-DF10-D042-9F01-954FA65A95BC}"/>
                </a:ext>
              </a:extLst>
            </p:cNvPr>
            <p:cNvSpPr/>
            <p:nvPr/>
          </p:nvSpPr>
          <p:spPr>
            <a:xfrm>
              <a:off x="3194560" y="1654914"/>
              <a:ext cx="2754880" cy="2754880"/>
            </a:xfrm>
            <a:prstGeom prst="arc">
              <a:avLst>
                <a:gd name="adj1" fmla="val 21578092"/>
                <a:gd name="adj2" fmla="val 21526726"/>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BE22378F-0E20-920D-DC89-1A914982D929}"/>
                </a:ext>
              </a:extLst>
            </p:cNvPr>
            <p:cNvGrpSpPr/>
            <p:nvPr/>
          </p:nvGrpSpPr>
          <p:grpSpPr>
            <a:xfrm>
              <a:off x="3950025" y="2392914"/>
              <a:ext cx="1311277" cy="1308506"/>
              <a:chOff x="3798114" y="2305726"/>
              <a:chExt cx="1543136" cy="1539875"/>
            </a:xfrm>
            <a:solidFill>
              <a:schemeClr val="bg1">
                <a:lumMod val="65000"/>
              </a:schemeClr>
            </a:solidFill>
          </p:grpSpPr>
          <p:grpSp>
            <p:nvGrpSpPr>
              <p:cNvPr id="26" name="Группа 30">
                <a:extLst>
                  <a:ext uri="{FF2B5EF4-FFF2-40B4-BE49-F238E27FC236}">
                    <a16:creationId xmlns:a16="http://schemas.microsoft.com/office/drawing/2014/main" id="{0144DE0C-721B-62EB-53F8-0C96922DAFD4}"/>
                  </a:ext>
                </a:extLst>
              </p:cNvPr>
              <p:cNvGrpSpPr/>
              <p:nvPr/>
            </p:nvGrpSpPr>
            <p:grpSpPr>
              <a:xfrm>
                <a:off x="3798114" y="2305726"/>
                <a:ext cx="612775" cy="1539875"/>
                <a:chOff x="6076950" y="4438650"/>
                <a:chExt cx="612775" cy="1539875"/>
              </a:xfrm>
              <a:grpFill/>
            </p:grpSpPr>
            <p:sp>
              <p:nvSpPr>
                <p:cNvPr id="27" name="Oval 16">
                  <a:extLst>
                    <a:ext uri="{FF2B5EF4-FFF2-40B4-BE49-F238E27FC236}">
                      <a16:creationId xmlns:a16="http://schemas.microsoft.com/office/drawing/2014/main" id="{6D0CC74E-8BC3-6A26-1822-1F943958EA75}"/>
                    </a:ext>
                  </a:extLst>
                </p:cNvPr>
                <p:cNvSpPr>
                  <a:spLocks noChangeArrowheads="1"/>
                </p:cNvSpPr>
                <p:nvPr/>
              </p:nvSpPr>
              <p:spPr bwMode="auto">
                <a:xfrm>
                  <a:off x="6256338" y="4438650"/>
                  <a:ext cx="263525" cy="263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237F699F-2DFB-4994-D3AB-49A184561FBB}"/>
                    </a:ext>
                  </a:extLst>
                </p:cNvPr>
                <p:cNvSpPr>
                  <a:spLocks/>
                </p:cNvSpPr>
                <p:nvPr/>
              </p:nvSpPr>
              <p:spPr bwMode="auto">
                <a:xfrm>
                  <a:off x="6076950" y="4729163"/>
                  <a:ext cx="612775" cy="1249362"/>
                </a:xfrm>
                <a:custGeom>
                  <a:avLst/>
                  <a:gdLst>
                    <a:gd name="T0" fmla="*/ 110 w 133"/>
                    <a:gd name="T1" fmla="*/ 0 h 271"/>
                    <a:gd name="T2" fmla="*/ 108 w 133"/>
                    <a:gd name="T3" fmla="*/ 0 h 271"/>
                    <a:gd name="T4" fmla="*/ 103 w 133"/>
                    <a:gd name="T5" fmla="*/ 0 h 271"/>
                    <a:gd name="T6" fmla="*/ 70 w 133"/>
                    <a:gd name="T7" fmla="*/ 0 h 271"/>
                    <a:gd name="T8" fmla="*/ 69 w 133"/>
                    <a:gd name="T9" fmla="*/ 0 h 271"/>
                    <a:gd name="T10" fmla="*/ 67 w 133"/>
                    <a:gd name="T11" fmla="*/ 0 h 271"/>
                    <a:gd name="T12" fmla="*/ 62 w 133"/>
                    <a:gd name="T13" fmla="*/ 0 h 271"/>
                    <a:gd name="T14" fmla="*/ 30 w 133"/>
                    <a:gd name="T15" fmla="*/ 0 h 271"/>
                    <a:gd name="T16" fmla="*/ 24 w 133"/>
                    <a:gd name="T17" fmla="*/ 0 h 271"/>
                    <a:gd name="T18" fmla="*/ 22 w 133"/>
                    <a:gd name="T19" fmla="*/ 0 h 271"/>
                    <a:gd name="T20" fmla="*/ 0 w 133"/>
                    <a:gd name="T21" fmla="*/ 23 h 271"/>
                    <a:gd name="T22" fmla="*/ 0 w 133"/>
                    <a:gd name="T23" fmla="*/ 123 h 271"/>
                    <a:gd name="T24" fmla="*/ 12 w 133"/>
                    <a:gd name="T25" fmla="*/ 136 h 271"/>
                    <a:gd name="T26" fmla="*/ 25 w 133"/>
                    <a:gd name="T27" fmla="*/ 123 h 271"/>
                    <a:gd name="T28" fmla="*/ 25 w 133"/>
                    <a:gd name="T29" fmla="*/ 48 h 271"/>
                    <a:gd name="T30" fmla="*/ 27 w 133"/>
                    <a:gd name="T31" fmla="*/ 46 h 271"/>
                    <a:gd name="T32" fmla="*/ 27 w 133"/>
                    <a:gd name="T33" fmla="*/ 46 h 271"/>
                    <a:gd name="T34" fmla="*/ 30 w 133"/>
                    <a:gd name="T35" fmla="*/ 48 h 271"/>
                    <a:gd name="T36" fmla="*/ 30 w 133"/>
                    <a:gd name="T37" fmla="*/ 254 h 271"/>
                    <a:gd name="T38" fmla="*/ 45 w 133"/>
                    <a:gd name="T39" fmla="*/ 271 h 271"/>
                    <a:gd name="T40" fmla="*/ 62 w 133"/>
                    <a:gd name="T41" fmla="*/ 255 h 271"/>
                    <a:gd name="T42" fmla="*/ 62 w 133"/>
                    <a:gd name="T43" fmla="*/ 152 h 271"/>
                    <a:gd name="T44" fmla="*/ 67 w 133"/>
                    <a:gd name="T45" fmla="*/ 152 h 271"/>
                    <a:gd name="T46" fmla="*/ 69 w 133"/>
                    <a:gd name="T47" fmla="*/ 152 h 271"/>
                    <a:gd name="T48" fmla="*/ 70 w 133"/>
                    <a:gd name="T49" fmla="*/ 152 h 271"/>
                    <a:gd name="T50" fmla="*/ 70 w 133"/>
                    <a:gd name="T51" fmla="*/ 254 h 271"/>
                    <a:gd name="T52" fmla="*/ 86 w 133"/>
                    <a:gd name="T53" fmla="*/ 271 h 271"/>
                    <a:gd name="T54" fmla="*/ 103 w 133"/>
                    <a:gd name="T55" fmla="*/ 255 h 271"/>
                    <a:gd name="T56" fmla="*/ 103 w 133"/>
                    <a:gd name="T57" fmla="*/ 48 h 271"/>
                    <a:gd name="T58" fmla="*/ 105 w 133"/>
                    <a:gd name="T59" fmla="*/ 46 h 271"/>
                    <a:gd name="T60" fmla="*/ 105 w 133"/>
                    <a:gd name="T61" fmla="*/ 46 h 271"/>
                    <a:gd name="T62" fmla="*/ 108 w 133"/>
                    <a:gd name="T63" fmla="*/ 48 h 271"/>
                    <a:gd name="T64" fmla="*/ 108 w 133"/>
                    <a:gd name="T65" fmla="*/ 123 h 271"/>
                    <a:gd name="T66" fmla="*/ 120 w 133"/>
                    <a:gd name="T67" fmla="*/ 136 h 271"/>
                    <a:gd name="T68" fmla="*/ 133 w 133"/>
                    <a:gd name="T69" fmla="*/ 123 h 271"/>
                    <a:gd name="T70" fmla="*/ 133 w 133"/>
                    <a:gd name="T71" fmla="*/ 23 h 271"/>
                    <a:gd name="T72" fmla="*/ 110 w 133"/>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271">
                      <a:moveTo>
                        <a:pt x="110" y="0"/>
                      </a:moveTo>
                      <a:cubicBezTo>
                        <a:pt x="108" y="0"/>
                        <a:pt x="108" y="0"/>
                        <a:pt x="108" y="0"/>
                      </a:cubicBezTo>
                      <a:cubicBezTo>
                        <a:pt x="103" y="0"/>
                        <a:pt x="103" y="0"/>
                        <a:pt x="103" y="0"/>
                      </a:cubicBezTo>
                      <a:cubicBezTo>
                        <a:pt x="70" y="0"/>
                        <a:pt x="70" y="0"/>
                        <a:pt x="70" y="0"/>
                      </a:cubicBezTo>
                      <a:cubicBezTo>
                        <a:pt x="69" y="0"/>
                        <a:pt x="69" y="0"/>
                        <a:pt x="69" y="0"/>
                      </a:cubicBezTo>
                      <a:cubicBezTo>
                        <a:pt x="67" y="0"/>
                        <a:pt x="67" y="0"/>
                        <a:pt x="67" y="0"/>
                      </a:cubicBezTo>
                      <a:cubicBezTo>
                        <a:pt x="62" y="0"/>
                        <a:pt x="62" y="0"/>
                        <a:pt x="62" y="0"/>
                      </a:cubicBezTo>
                      <a:cubicBezTo>
                        <a:pt x="30" y="0"/>
                        <a:pt x="30" y="0"/>
                        <a:pt x="30" y="0"/>
                      </a:cubicBezTo>
                      <a:cubicBezTo>
                        <a:pt x="24" y="0"/>
                        <a:pt x="24" y="0"/>
                        <a:pt x="24" y="0"/>
                      </a:cubicBezTo>
                      <a:cubicBezTo>
                        <a:pt x="22" y="0"/>
                        <a:pt x="22" y="0"/>
                        <a:pt x="22" y="0"/>
                      </a:cubicBezTo>
                      <a:cubicBezTo>
                        <a:pt x="10" y="0"/>
                        <a:pt x="0" y="11"/>
                        <a:pt x="0" y="23"/>
                      </a:cubicBezTo>
                      <a:cubicBezTo>
                        <a:pt x="0" y="123"/>
                        <a:pt x="0" y="123"/>
                        <a:pt x="0" y="123"/>
                      </a:cubicBezTo>
                      <a:cubicBezTo>
                        <a:pt x="0" y="130"/>
                        <a:pt x="5" y="136"/>
                        <a:pt x="12" y="136"/>
                      </a:cubicBezTo>
                      <a:cubicBezTo>
                        <a:pt x="19" y="136"/>
                        <a:pt x="25" y="130"/>
                        <a:pt x="25" y="123"/>
                      </a:cubicBezTo>
                      <a:cubicBezTo>
                        <a:pt x="25" y="48"/>
                        <a:pt x="25" y="48"/>
                        <a:pt x="25" y="48"/>
                      </a:cubicBezTo>
                      <a:cubicBezTo>
                        <a:pt x="25" y="47"/>
                        <a:pt x="26" y="46"/>
                        <a:pt x="27" y="46"/>
                      </a:cubicBezTo>
                      <a:cubicBezTo>
                        <a:pt x="27" y="46"/>
                        <a:pt x="27" y="46"/>
                        <a:pt x="27" y="46"/>
                      </a:cubicBezTo>
                      <a:cubicBezTo>
                        <a:pt x="29" y="46"/>
                        <a:pt x="30" y="47"/>
                        <a:pt x="30" y="48"/>
                      </a:cubicBezTo>
                      <a:cubicBezTo>
                        <a:pt x="30" y="254"/>
                        <a:pt x="30" y="254"/>
                        <a:pt x="30" y="254"/>
                      </a:cubicBezTo>
                      <a:cubicBezTo>
                        <a:pt x="30" y="263"/>
                        <a:pt x="37" y="270"/>
                        <a:pt x="45" y="271"/>
                      </a:cubicBezTo>
                      <a:cubicBezTo>
                        <a:pt x="55" y="271"/>
                        <a:pt x="62" y="264"/>
                        <a:pt x="62" y="255"/>
                      </a:cubicBezTo>
                      <a:cubicBezTo>
                        <a:pt x="62" y="152"/>
                        <a:pt x="62" y="152"/>
                        <a:pt x="62" y="152"/>
                      </a:cubicBezTo>
                      <a:cubicBezTo>
                        <a:pt x="67" y="152"/>
                        <a:pt x="67" y="152"/>
                        <a:pt x="67" y="152"/>
                      </a:cubicBezTo>
                      <a:cubicBezTo>
                        <a:pt x="69" y="152"/>
                        <a:pt x="69" y="152"/>
                        <a:pt x="69" y="152"/>
                      </a:cubicBezTo>
                      <a:cubicBezTo>
                        <a:pt x="70" y="152"/>
                        <a:pt x="70" y="152"/>
                        <a:pt x="70" y="152"/>
                      </a:cubicBezTo>
                      <a:cubicBezTo>
                        <a:pt x="70" y="254"/>
                        <a:pt x="70" y="254"/>
                        <a:pt x="70" y="254"/>
                      </a:cubicBezTo>
                      <a:cubicBezTo>
                        <a:pt x="70" y="263"/>
                        <a:pt x="77" y="270"/>
                        <a:pt x="86" y="271"/>
                      </a:cubicBezTo>
                      <a:cubicBezTo>
                        <a:pt x="95" y="271"/>
                        <a:pt x="103" y="264"/>
                        <a:pt x="103" y="255"/>
                      </a:cubicBezTo>
                      <a:cubicBezTo>
                        <a:pt x="103" y="48"/>
                        <a:pt x="103" y="48"/>
                        <a:pt x="103" y="48"/>
                      </a:cubicBezTo>
                      <a:cubicBezTo>
                        <a:pt x="103" y="47"/>
                        <a:pt x="104" y="46"/>
                        <a:pt x="105" y="46"/>
                      </a:cubicBezTo>
                      <a:cubicBezTo>
                        <a:pt x="105" y="46"/>
                        <a:pt x="105" y="46"/>
                        <a:pt x="105" y="46"/>
                      </a:cubicBezTo>
                      <a:cubicBezTo>
                        <a:pt x="106" y="46"/>
                        <a:pt x="108" y="47"/>
                        <a:pt x="108" y="48"/>
                      </a:cubicBezTo>
                      <a:cubicBezTo>
                        <a:pt x="108" y="123"/>
                        <a:pt x="108" y="123"/>
                        <a:pt x="108" y="123"/>
                      </a:cubicBezTo>
                      <a:cubicBezTo>
                        <a:pt x="108" y="130"/>
                        <a:pt x="113" y="136"/>
                        <a:pt x="120" y="136"/>
                      </a:cubicBezTo>
                      <a:cubicBezTo>
                        <a:pt x="127" y="136"/>
                        <a:pt x="133" y="130"/>
                        <a:pt x="133" y="123"/>
                      </a:cubicBezTo>
                      <a:cubicBezTo>
                        <a:pt x="133" y="23"/>
                        <a:pt x="133" y="23"/>
                        <a:pt x="133" y="23"/>
                      </a:cubicBezTo>
                      <a:cubicBezTo>
                        <a:pt x="133" y="11"/>
                        <a:pt x="123"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Группа 31">
                <a:extLst>
                  <a:ext uri="{FF2B5EF4-FFF2-40B4-BE49-F238E27FC236}">
                    <a16:creationId xmlns:a16="http://schemas.microsoft.com/office/drawing/2014/main" id="{D77A52FB-7707-76FE-84A2-C07790B8EA53}"/>
                  </a:ext>
                </a:extLst>
              </p:cNvPr>
              <p:cNvGrpSpPr/>
              <p:nvPr/>
            </p:nvGrpSpPr>
            <p:grpSpPr>
              <a:xfrm>
                <a:off x="4517337" y="2305726"/>
                <a:ext cx="823913" cy="1539875"/>
                <a:chOff x="6929438" y="4438650"/>
                <a:chExt cx="823913" cy="1539875"/>
              </a:xfrm>
              <a:grpFill/>
            </p:grpSpPr>
            <p:sp>
              <p:nvSpPr>
                <p:cNvPr id="30" name="Freeform 22">
                  <a:extLst>
                    <a:ext uri="{FF2B5EF4-FFF2-40B4-BE49-F238E27FC236}">
                      <a16:creationId xmlns:a16="http://schemas.microsoft.com/office/drawing/2014/main" id="{D475286F-8A8A-0A2F-7DBB-B8FDB03DB38F}"/>
                    </a:ext>
                  </a:extLst>
                </p:cNvPr>
                <p:cNvSpPr>
                  <a:spLocks/>
                </p:cNvSpPr>
                <p:nvPr/>
              </p:nvSpPr>
              <p:spPr bwMode="auto">
                <a:xfrm>
                  <a:off x="6929438" y="4729163"/>
                  <a:ext cx="823913" cy="1249362"/>
                </a:xfrm>
                <a:custGeom>
                  <a:avLst/>
                  <a:gdLst>
                    <a:gd name="T0" fmla="*/ 177 w 179"/>
                    <a:gd name="T1" fmla="*/ 106 h 271"/>
                    <a:gd name="T2" fmla="*/ 145 w 179"/>
                    <a:gd name="T3" fmla="*/ 14 h 271"/>
                    <a:gd name="T4" fmla="*/ 126 w 179"/>
                    <a:gd name="T5" fmla="*/ 0 h 271"/>
                    <a:gd name="T6" fmla="*/ 90 w 179"/>
                    <a:gd name="T7" fmla="*/ 0 h 271"/>
                    <a:gd name="T8" fmla="*/ 53 w 179"/>
                    <a:gd name="T9" fmla="*/ 0 h 271"/>
                    <a:gd name="T10" fmla="*/ 34 w 179"/>
                    <a:gd name="T11" fmla="*/ 14 h 271"/>
                    <a:gd name="T12" fmla="*/ 3 w 179"/>
                    <a:gd name="T13" fmla="*/ 106 h 271"/>
                    <a:gd name="T14" fmla="*/ 15 w 179"/>
                    <a:gd name="T15" fmla="*/ 123 h 271"/>
                    <a:gd name="T16" fmla="*/ 15 w 179"/>
                    <a:gd name="T17" fmla="*/ 123 h 271"/>
                    <a:gd name="T18" fmla="*/ 28 w 179"/>
                    <a:gd name="T19" fmla="*/ 114 h 271"/>
                    <a:gd name="T20" fmla="*/ 50 w 179"/>
                    <a:gd name="T21" fmla="*/ 44 h 271"/>
                    <a:gd name="T22" fmla="*/ 53 w 179"/>
                    <a:gd name="T23" fmla="*/ 42 h 271"/>
                    <a:gd name="T24" fmla="*/ 53 w 179"/>
                    <a:gd name="T25" fmla="*/ 42 h 271"/>
                    <a:gd name="T26" fmla="*/ 56 w 179"/>
                    <a:gd name="T27" fmla="*/ 46 h 271"/>
                    <a:gd name="T28" fmla="*/ 27 w 179"/>
                    <a:gd name="T29" fmla="*/ 142 h 271"/>
                    <a:gd name="T30" fmla="*/ 34 w 179"/>
                    <a:gd name="T31" fmla="*/ 151 h 271"/>
                    <a:gd name="T32" fmla="*/ 52 w 179"/>
                    <a:gd name="T33" fmla="*/ 151 h 271"/>
                    <a:gd name="T34" fmla="*/ 52 w 179"/>
                    <a:gd name="T35" fmla="*/ 255 h 271"/>
                    <a:gd name="T36" fmla="*/ 68 w 179"/>
                    <a:gd name="T37" fmla="*/ 271 h 271"/>
                    <a:gd name="T38" fmla="*/ 68 w 179"/>
                    <a:gd name="T39" fmla="*/ 271 h 271"/>
                    <a:gd name="T40" fmla="*/ 84 w 179"/>
                    <a:gd name="T41" fmla="*/ 255 h 271"/>
                    <a:gd name="T42" fmla="*/ 84 w 179"/>
                    <a:gd name="T43" fmla="*/ 152 h 271"/>
                    <a:gd name="T44" fmla="*/ 90 w 179"/>
                    <a:gd name="T45" fmla="*/ 152 h 271"/>
                    <a:gd name="T46" fmla="*/ 96 w 179"/>
                    <a:gd name="T47" fmla="*/ 152 h 271"/>
                    <a:gd name="T48" fmla="*/ 96 w 179"/>
                    <a:gd name="T49" fmla="*/ 255 h 271"/>
                    <a:gd name="T50" fmla="*/ 111 w 179"/>
                    <a:gd name="T51" fmla="*/ 271 h 271"/>
                    <a:gd name="T52" fmla="*/ 111 w 179"/>
                    <a:gd name="T53" fmla="*/ 271 h 271"/>
                    <a:gd name="T54" fmla="*/ 127 w 179"/>
                    <a:gd name="T55" fmla="*/ 255 h 271"/>
                    <a:gd name="T56" fmla="*/ 127 w 179"/>
                    <a:gd name="T57" fmla="*/ 151 h 271"/>
                    <a:gd name="T58" fmla="*/ 145 w 179"/>
                    <a:gd name="T59" fmla="*/ 151 h 271"/>
                    <a:gd name="T60" fmla="*/ 152 w 179"/>
                    <a:gd name="T61" fmla="*/ 142 h 271"/>
                    <a:gd name="T62" fmla="*/ 124 w 179"/>
                    <a:gd name="T63" fmla="*/ 46 h 271"/>
                    <a:gd name="T64" fmla="*/ 126 w 179"/>
                    <a:gd name="T65" fmla="*/ 42 h 271"/>
                    <a:gd name="T66" fmla="*/ 126 w 179"/>
                    <a:gd name="T67" fmla="*/ 42 h 271"/>
                    <a:gd name="T68" fmla="*/ 129 w 179"/>
                    <a:gd name="T69" fmla="*/ 44 h 271"/>
                    <a:gd name="T70" fmla="*/ 152 w 179"/>
                    <a:gd name="T71" fmla="*/ 114 h 271"/>
                    <a:gd name="T72" fmla="*/ 167 w 179"/>
                    <a:gd name="T73" fmla="*/ 123 h 271"/>
                    <a:gd name="T74" fmla="*/ 177 w 179"/>
                    <a:gd name="T75" fmla="*/ 10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271">
                      <a:moveTo>
                        <a:pt x="177" y="106"/>
                      </a:moveTo>
                      <a:cubicBezTo>
                        <a:pt x="145" y="14"/>
                        <a:pt x="145" y="14"/>
                        <a:pt x="145" y="14"/>
                      </a:cubicBezTo>
                      <a:cubicBezTo>
                        <a:pt x="142" y="6"/>
                        <a:pt x="135" y="0"/>
                        <a:pt x="126" y="0"/>
                      </a:cubicBezTo>
                      <a:cubicBezTo>
                        <a:pt x="90" y="0"/>
                        <a:pt x="90" y="0"/>
                        <a:pt x="90" y="0"/>
                      </a:cubicBezTo>
                      <a:cubicBezTo>
                        <a:pt x="53" y="0"/>
                        <a:pt x="53" y="0"/>
                        <a:pt x="53" y="0"/>
                      </a:cubicBezTo>
                      <a:cubicBezTo>
                        <a:pt x="45" y="0"/>
                        <a:pt x="37" y="6"/>
                        <a:pt x="34" y="14"/>
                      </a:cubicBezTo>
                      <a:cubicBezTo>
                        <a:pt x="3" y="106"/>
                        <a:pt x="3" y="106"/>
                        <a:pt x="3" y="106"/>
                      </a:cubicBezTo>
                      <a:cubicBezTo>
                        <a:pt x="0" y="114"/>
                        <a:pt x="6" y="123"/>
                        <a:pt x="15" y="123"/>
                      </a:cubicBezTo>
                      <a:cubicBezTo>
                        <a:pt x="15" y="123"/>
                        <a:pt x="15" y="123"/>
                        <a:pt x="15" y="123"/>
                      </a:cubicBezTo>
                      <a:cubicBezTo>
                        <a:pt x="21" y="123"/>
                        <a:pt x="26" y="119"/>
                        <a:pt x="28" y="114"/>
                      </a:cubicBezTo>
                      <a:cubicBezTo>
                        <a:pt x="50" y="44"/>
                        <a:pt x="50" y="44"/>
                        <a:pt x="50" y="44"/>
                      </a:cubicBezTo>
                      <a:cubicBezTo>
                        <a:pt x="51" y="43"/>
                        <a:pt x="52" y="42"/>
                        <a:pt x="53" y="42"/>
                      </a:cubicBezTo>
                      <a:cubicBezTo>
                        <a:pt x="53" y="42"/>
                        <a:pt x="53" y="42"/>
                        <a:pt x="53" y="42"/>
                      </a:cubicBezTo>
                      <a:cubicBezTo>
                        <a:pt x="55" y="42"/>
                        <a:pt x="56" y="44"/>
                        <a:pt x="56" y="46"/>
                      </a:cubicBezTo>
                      <a:cubicBezTo>
                        <a:pt x="27" y="142"/>
                        <a:pt x="27" y="142"/>
                        <a:pt x="27" y="142"/>
                      </a:cubicBezTo>
                      <a:cubicBezTo>
                        <a:pt x="26" y="147"/>
                        <a:pt x="29" y="151"/>
                        <a:pt x="34" y="151"/>
                      </a:cubicBezTo>
                      <a:cubicBezTo>
                        <a:pt x="52" y="151"/>
                        <a:pt x="52" y="151"/>
                        <a:pt x="52" y="151"/>
                      </a:cubicBezTo>
                      <a:cubicBezTo>
                        <a:pt x="52" y="255"/>
                        <a:pt x="52" y="255"/>
                        <a:pt x="52" y="255"/>
                      </a:cubicBezTo>
                      <a:cubicBezTo>
                        <a:pt x="52" y="264"/>
                        <a:pt x="59" y="271"/>
                        <a:pt x="68" y="271"/>
                      </a:cubicBezTo>
                      <a:cubicBezTo>
                        <a:pt x="68" y="271"/>
                        <a:pt x="68" y="271"/>
                        <a:pt x="68" y="271"/>
                      </a:cubicBezTo>
                      <a:cubicBezTo>
                        <a:pt x="77" y="271"/>
                        <a:pt x="84" y="264"/>
                        <a:pt x="84" y="255"/>
                      </a:cubicBezTo>
                      <a:cubicBezTo>
                        <a:pt x="84" y="152"/>
                        <a:pt x="84" y="152"/>
                        <a:pt x="84" y="152"/>
                      </a:cubicBezTo>
                      <a:cubicBezTo>
                        <a:pt x="90" y="152"/>
                        <a:pt x="90" y="152"/>
                        <a:pt x="90" y="152"/>
                      </a:cubicBezTo>
                      <a:cubicBezTo>
                        <a:pt x="96" y="152"/>
                        <a:pt x="96" y="152"/>
                        <a:pt x="96" y="152"/>
                      </a:cubicBezTo>
                      <a:cubicBezTo>
                        <a:pt x="96" y="255"/>
                        <a:pt x="96" y="255"/>
                        <a:pt x="96" y="255"/>
                      </a:cubicBezTo>
                      <a:cubicBezTo>
                        <a:pt x="96" y="264"/>
                        <a:pt x="103" y="271"/>
                        <a:pt x="111" y="271"/>
                      </a:cubicBezTo>
                      <a:cubicBezTo>
                        <a:pt x="111" y="271"/>
                        <a:pt x="111" y="271"/>
                        <a:pt x="111" y="271"/>
                      </a:cubicBezTo>
                      <a:cubicBezTo>
                        <a:pt x="120" y="271"/>
                        <a:pt x="127" y="264"/>
                        <a:pt x="127" y="255"/>
                      </a:cubicBezTo>
                      <a:cubicBezTo>
                        <a:pt x="127" y="151"/>
                        <a:pt x="127" y="151"/>
                        <a:pt x="127" y="151"/>
                      </a:cubicBezTo>
                      <a:cubicBezTo>
                        <a:pt x="145" y="151"/>
                        <a:pt x="145" y="151"/>
                        <a:pt x="145" y="151"/>
                      </a:cubicBezTo>
                      <a:cubicBezTo>
                        <a:pt x="150" y="151"/>
                        <a:pt x="153" y="147"/>
                        <a:pt x="152" y="142"/>
                      </a:cubicBezTo>
                      <a:cubicBezTo>
                        <a:pt x="124" y="46"/>
                        <a:pt x="124" y="46"/>
                        <a:pt x="124" y="46"/>
                      </a:cubicBezTo>
                      <a:cubicBezTo>
                        <a:pt x="123" y="44"/>
                        <a:pt x="124" y="42"/>
                        <a:pt x="126" y="42"/>
                      </a:cubicBezTo>
                      <a:cubicBezTo>
                        <a:pt x="126" y="42"/>
                        <a:pt x="126" y="42"/>
                        <a:pt x="126" y="42"/>
                      </a:cubicBezTo>
                      <a:cubicBezTo>
                        <a:pt x="127" y="42"/>
                        <a:pt x="128" y="43"/>
                        <a:pt x="129" y="44"/>
                      </a:cubicBezTo>
                      <a:cubicBezTo>
                        <a:pt x="152" y="114"/>
                        <a:pt x="152" y="114"/>
                        <a:pt x="152" y="114"/>
                      </a:cubicBezTo>
                      <a:cubicBezTo>
                        <a:pt x="154" y="121"/>
                        <a:pt x="160" y="125"/>
                        <a:pt x="167" y="123"/>
                      </a:cubicBezTo>
                      <a:cubicBezTo>
                        <a:pt x="175" y="122"/>
                        <a:pt x="179" y="114"/>
                        <a:pt x="177"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3">
                  <a:extLst>
                    <a:ext uri="{FF2B5EF4-FFF2-40B4-BE49-F238E27FC236}">
                      <a16:creationId xmlns:a16="http://schemas.microsoft.com/office/drawing/2014/main" id="{13C01C53-62C0-8973-24A1-55842DB3D898}"/>
                    </a:ext>
                  </a:extLst>
                </p:cNvPr>
                <p:cNvSpPr>
                  <a:spLocks noChangeArrowheads="1"/>
                </p:cNvSpPr>
                <p:nvPr/>
              </p:nvSpPr>
              <p:spPr bwMode="auto">
                <a:xfrm>
                  <a:off x="7210425" y="4438650"/>
                  <a:ext cx="261938" cy="263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99" name="Group 98">
            <a:extLst>
              <a:ext uri="{FF2B5EF4-FFF2-40B4-BE49-F238E27FC236}">
                <a16:creationId xmlns:a16="http://schemas.microsoft.com/office/drawing/2014/main" id="{EDCE45C9-031C-F69F-B834-6873791D8BE1}"/>
              </a:ext>
            </a:extLst>
          </p:cNvPr>
          <p:cNvGrpSpPr/>
          <p:nvPr/>
        </p:nvGrpSpPr>
        <p:grpSpPr>
          <a:xfrm>
            <a:off x="5043756" y="3509547"/>
            <a:ext cx="3021988" cy="961387"/>
            <a:chOff x="5043756" y="3509547"/>
            <a:chExt cx="3021988" cy="961387"/>
          </a:xfrm>
        </p:grpSpPr>
        <p:sp>
          <p:nvSpPr>
            <p:cNvPr id="90" name="TextBox 89">
              <a:extLst>
                <a:ext uri="{FF2B5EF4-FFF2-40B4-BE49-F238E27FC236}">
                  <a16:creationId xmlns:a16="http://schemas.microsoft.com/office/drawing/2014/main" id="{C7FCA6E1-1AEB-D848-96E9-454EE916C80E}"/>
                </a:ext>
              </a:extLst>
            </p:cNvPr>
            <p:cNvSpPr txBox="1"/>
            <p:nvPr/>
          </p:nvSpPr>
          <p:spPr>
            <a:xfrm>
              <a:off x="6135631" y="3614232"/>
              <a:ext cx="1930113" cy="761747"/>
            </a:xfrm>
            <a:prstGeom prst="rect">
              <a:avLst/>
            </a:prstGeom>
            <a:noFill/>
          </p:spPr>
          <p:txBody>
            <a:bodyPr wrap="square" lIns="0" tIns="0" rIns="0" bIns="0" rtlCol="0" anchor="b">
              <a:spAutoFit/>
            </a:bodyPr>
            <a:lstStyle/>
            <a:p>
              <a:pPr lvl="0" defTabSz="914400">
                <a:lnSpc>
                  <a:spcPct val="90000"/>
                </a:lnSpc>
                <a:defRPr/>
              </a:pPr>
              <a:r>
                <a:rPr lang="en-US" sz="1100" b="1" dirty="0"/>
                <a:t>The company will have certain decisions (termed resolutions) </a:t>
              </a:r>
              <a:r>
                <a:rPr lang="en-US" sz="1100" dirty="0"/>
                <a:t>that it requires shareholders to make at the annual general meeting.</a:t>
              </a:r>
            </a:p>
          </p:txBody>
        </p:sp>
        <p:grpSp>
          <p:nvGrpSpPr>
            <p:cNvPr id="65" name="Group 64">
              <a:extLst>
                <a:ext uri="{FF2B5EF4-FFF2-40B4-BE49-F238E27FC236}">
                  <a16:creationId xmlns:a16="http://schemas.microsoft.com/office/drawing/2014/main" id="{177763BB-DF95-35BB-D704-C9DA2DB67599}"/>
                </a:ext>
              </a:extLst>
            </p:cNvPr>
            <p:cNvGrpSpPr/>
            <p:nvPr/>
          </p:nvGrpSpPr>
          <p:grpSpPr>
            <a:xfrm>
              <a:off x="5043756" y="3509547"/>
              <a:ext cx="961387" cy="961387"/>
              <a:chOff x="5043756" y="3509547"/>
              <a:chExt cx="961387" cy="961387"/>
            </a:xfrm>
          </p:grpSpPr>
          <p:sp>
            <p:nvSpPr>
              <p:cNvPr id="61" name="Oval 60">
                <a:extLst>
                  <a:ext uri="{FF2B5EF4-FFF2-40B4-BE49-F238E27FC236}">
                    <a16:creationId xmlns:a16="http://schemas.microsoft.com/office/drawing/2014/main" id="{1B89E400-906F-60A3-D609-2D3EB8CBF56F}"/>
                  </a:ext>
                </a:extLst>
              </p:cNvPr>
              <p:cNvSpPr/>
              <p:nvPr/>
            </p:nvSpPr>
            <p:spPr>
              <a:xfrm>
                <a:off x="5043756" y="3509547"/>
                <a:ext cx="961387" cy="961387"/>
              </a:xfrm>
              <a:prstGeom prst="ellipse">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B8F1AD70-86A3-37AC-2871-BE1B32A09CB1}"/>
                  </a:ext>
                </a:extLst>
              </p:cNvPr>
              <p:cNvGrpSpPr/>
              <p:nvPr/>
            </p:nvGrpSpPr>
            <p:grpSpPr>
              <a:xfrm>
                <a:off x="5139195" y="3604986"/>
                <a:ext cx="770509" cy="770509"/>
                <a:chOff x="499471" y="1397414"/>
                <a:chExt cx="389357" cy="389357"/>
              </a:xfrm>
            </p:grpSpPr>
            <p:sp>
              <p:nvSpPr>
                <p:cNvPr id="63" name="Oval 62">
                  <a:extLst>
                    <a:ext uri="{FF2B5EF4-FFF2-40B4-BE49-F238E27FC236}">
                      <a16:creationId xmlns:a16="http://schemas.microsoft.com/office/drawing/2014/main" id="{6DB28A38-292D-FBF3-0334-8975A933D5B1}"/>
                    </a:ext>
                  </a:extLst>
                </p:cNvPr>
                <p:cNvSpPr/>
                <p:nvPr/>
              </p:nvSpPr>
              <p:spPr>
                <a:xfrm>
                  <a:off x="499471" y="1397414"/>
                  <a:ext cx="389357" cy="38935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4" name="Picture 265">
                  <a:extLst>
                    <a:ext uri="{FF2B5EF4-FFF2-40B4-BE49-F238E27FC236}">
                      <a16:creationId xmlns:a16="http://schemas.microsoft.com/office/drawing/2014/main" id="{75179997-C1B9-490C-0764-EFBC800EE1A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1934" y="1461071"/>
                  <a:ext cx="260305" cy="260305"/>
                </a:xfrm>
                <a:prstGeom prst="rect">
                  <a:avLst/>
                </a:prstGeom>
              </p:spPr>
            </p:pic>
          </p:grpSp>
        </p:grpSp>
      </p:grpSp>
      <p:grpSp>
        <p:nvGrpSpPr>
          <p:cNvPr id="98" name="Group 97">
            <a:extLst>
              <a:ext uri="{FF2B5EF4-FFF2-40B4-BE49-F238E27FC236}">
                <a16:creationId xmlns:a16="http://schemas.microsoft.com/office/drawing/2014/main" id="{F928FC4A-45F4-094B-E93B-224CA6D8B9FE}"/>
              </a:ext>
            </a:extLst>
          </p:cNvPr>
          <p:cNvGrpSpPr/>
          <p:nvPr/>
        </p:nvGrpSpPr>
        <p:grpSpPr>
          <a:xfrm>
            <a:off x="5043756" y="1597952"/>
            <a:ext cx="3562609" cy="961387"/>
            <a:chOff x="5043756" y="1597952"/>
            <a:chExt cx="3562609" cy="961387"/>
          </a:xfrm>
        </p:grpSpPr>
        <p:sp>
          <p:nvSpPr>
            <p:cNvPr id="67" name="TextBox 66">
              <a:extLst>
                <a:ext uri="{FF2B5EF4-FFF2-40B4-BE49-F238E27FC236}">
                  <a16:creationId xmlns:a16="http://schemas.microsoft.com/office/drawing/2014/main" id="{97FD6A76-00C0-8948-A2FA-E975EB737352}"/>
                </a:ext>
              </a:extLst>
            </p:cNvPr>
            <p:cNvSpPr txBox="1"/>
            <p:nvPr/>
          </p:nvSpPr>
          <p:spPr>
            <a:xfrm>
              <a:off x="6135630" y="1770682"/>
              <a:ext cx="2470735" cy="761747"/>
            </a:xfrm>
            <a:prstGeom prst="rect">
              <a:avLst/>
            </a:prstGeom>
            <a:noFill/>
          </p:spPr>
          <p:txBody>
            <a:bodyPr wrap="square" lIns="0" tIns="0" rIns="0" bIns="0" rtlCol="0">
              <a:spAutoFit/>
            </a:bodyPr>
            <a:lstStyle/>
            <a:p>
              <a:pPr lvl="0" defTabSz="914400">
                <a:lnSpc>
                  <a:spcPct val="90000"/>
                </a:lnSpc>
                <a:defRPr/>
              </a:pPr>
              <a:r>
                <a:rPr lang="en-US" sz="1100" b="1" dirty="0"/>
                <a:t>You will be notified </a:t>
              </a:r>
              <a:r>
                <a:rPr lang="en-US" sz="1100" dirty="0"/>
                <a:t>using the contact details you have provided to your stockbroker of the date and time of the listed company’s annual general meeting.</a:t>
              </a:r>
            </a:p>
          </p:txBody>
        </p:sp>
        <p:grpSp>
          <p:nvGrpSpPr>
            <p:cNvPr id="79" name="Group 78">
              <a:extLst>
                <a:ext uri="{FF2B5EF4-FFF2-40B4-BE49-F238E27FC236}">
                  <a16:creationId xmlns:a16="http://schemas.microsoft.com/office/drawing/2014/main" id="{85038C4A-9F29-33F3-5B75-8B5A9015D43A}"/>
                </a:ext>
              </a:extLst>
            </p:cNvPr>
            <p:cNvGrpSpPr/>
            <p:nvPr/>
          </p:nvGrpSpPr>
          <p:grpSpPr>
            <a:xfrm>
              <a:off x="5043756" y="1597952"/>
              <a:ext cx="961387" cy="961387"/>
              <a:chOff x="5043756" y="1597952"/>
              <a:chExt cx="961387" cy="961387"/>
            </a:xfrm>
          </p:grpSpPr>
          <p:sp>
            <p:nvSpPr>
              <p:cNvPr id="60" name="Oval 59">
                <a:extLst>
                  <a:ext uri="{FF2B5EF4-FFF2-40B4-BE49-F238E27FC236}">
                    <a16:creationId xmlns:a16="http://schemas.microsoft.com/office/drawing/2014/main" id="{B4B94E44-7924-9580-5E4D-A69341813F4C}"/>
                  </a:ext>
                </a:extLst>
              </p:cNvPr>
              <p:cNvSpPr/>
              <p:nvPr/>
            </p:nvSpPr>
            <p:spPr>
              <a:xfrm>
                <a:off x="5043756" y="1597952"/>
                <a:ext cx="961387" cy="961387"/>
              </a:xfrm>
              <a:prstGeom prst="ellipse">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965242E-6C6F-4486-5B42-DF068A6271A3}"/>
                  </a:ext>
                </a:extLst>
              </p:cNvPr>
              <p:cNvGrpSpPr/>
              <p:nvPr/>
            </p:nvGrpSpPr>
            <p:grpSpPr>
              <a:xfrm>
                <a:off x="5139195" y="1693391"/>
                <a:ext cx="770509" cy="770509"/>
                <a:chOff x="499471" y="1397414"/>
                <a:chExt cx="389357" cy="389357"/>
              </a:xfrm>
            </p:grpSpPr>
            <p:sp>
              <p:nvSpPr>
                <p:cNvPr id="74" name="Oval 73">
                  <a:extLst>
                    <a:ext uri="{FF2B5EF4-FFF2-40B4-BE49-F238E27FC236}">
                      <a16:creationId xmlns:a16="http://schemas.microsoft.com/office/drawing/2014/main" id="{A91372D5-74D5-2FAD-C36D-AA91D09BD281}"/>
                    </a:ext>
                  </a:extLst>
                </p:cNvPr>
                <p:cNvSpPr/>
                <p:nvPr/>
              </p:nvSpPr>
              <p:spPr>
                <a:xfrm>
                  <a:off x="499471" y="1397414"/>
                  <a:ext cx="389357" cy="3893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310">
                  <a:extLst>
                    <a:ext uri="{FF2B5EF4-FFF2-40B4-BE49-F238E27FC236}">
                      <a16:creationId xmlns:a16="http://schemas.microsoft.com/office/drawing/2014/main" id="{5A8D4C65-6687-B74D-FAED-6C8C1BFCBC7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0733" y="1447457"/>
                  <a:ext cx="267931" cy="267931"/>
                </a:xfrm>
                <a:prstGeom prst="rect">
                  <a:avLst/>
                </a:prstGeom>
              </p:spPr>
            </p:pic>
          </p:grpSp>
        </p:grpSp>
      </p:grpSp>
      <p:grpSp>
        <p:nvGrpSpPr>
          <p:cNvPr id="102" name="Group 101">
            <a:extLst>
              <a:ext uri="{FF2B5EF4-FFF2-40B4-BE49-F238E27FC236}">
                <a16:creationId xmlns:a16="http://schemas.microsoft.com/office/drawing/2014/main" id="{96B68A60-0A42-CC8D-F461-57B25C65D76C}"/>
              </a:ext>
            </a:extLst>
          </p:cNvPr>
          <p:cNvGrpSpPr/>
          <p:nvPr/>
        </p:nvGrpSpPr>
        <p:grpSpPr>
          <a:xfrm>
            <a:off x="1071717" y="1597952"/>
            <a:ext cx="3022247" cy="961387"/>
            <a:chOff x="1071717" y="1597952"/>
            <a:chExt cx="3022247" cy="961387"/>
          </a:xfrm>
        </p:grpSpPr>
        <p:sp>
          <p:nvSpPr>
            <p:cNvPr id="70" name="TextBox 69">
              <a:extLst>
                <a:ext uri="{FF2B5EF4-FFF2-40B4-BE49-F238E27FC236}">
                  <a16:creationId xmlns:a16="http://schemas.microsoft.com/office/drawing/2014/main" id="{F3C0BDE5-E279-114A-A735-930BC8E1329F}"/>
                </a:ext>
              </a:extLst>
            </p:cNvPr>
            <p:cNvSpPr txBox="1"/>
            <p:nvPr/>
          </p:nvSpPr>
          <p:spPr>
            <a:xfrm>
              <a:off x="1071717" y="1770682"/>
              <a:ext cx="1930113" cy="457048"/>
            </a:xfrm>
            <a:prstGeom prst="rect">
              <a:avLst/>
            </a:prstGeom>
            <a:noFill/>
          </p:spPr>
          <p:txBody>
            <a:bodyPr wrap="square" lIns="0" tIns="0" rIns="0" bIns="0" rtlCol="0">
              <a:spAutoFit/>
            </a:bodyPr>
            <a:lstStyle/>
            <a:p>
              <a:pPr lvl="0" algn="r" defTabSz="914400">
                <a:lnSpc>
                  <a:spcPct val="90000"/>
                </a:lnSpc>
                <a:defRPr/>
              </a:pPr>
              <a:r>
                <a:rPr lang="en-US" sz="1100" dirty="0"/>
                <a:t>Every company is required to hold an </a:t>
              </a:r>
              <a:r>
                <a:rPr lang="en-US" sz="1100" b="1" dirty="0"/>
                <a:t>annual general meeting of its shareholders.</a:t>
              </a:r>
            </a:p>
          </p:txBody>
        </p:sp>
        <p:grpSp>
          <p:nvGrpSpPr>
            <p:cNvPr id="101" name="Group 100">
              <a:extLst>
                <a:ext uri="{FF2B5EF4-FFF2-40B4-BE49-F238E27FC236}">
                  <a16:creationId xmlns:a16="http://schemas.microsoft.com/office/drawing/2014/main" id="{68939CFF-9A5A-DE4F-F1FE-323484105539}"/>
                </a:ext>
              </a:extLst>
            </p:cNvPr>
            <p:cNvGrpSpPr/>
            <p:nvPr/>
          </p:nvGrpSpPr>
          <p:grpSpPr>
            <a:xfrm>
              <a:off x="3132577" y="1597952"/>
              <a:ext cx="961387" cy="961387"/>
              <a:chOff x="3132577" y="1597952"/>
              <a:chExt cx="961387" cy="961387"/>
            </a:xfrm>
          </p:grpSpPr>
          <p:sp>
            <p:nvSpPr>
              <p:cNvPr id="78" name="Oval 77">
                <a:extLst>
                  <a:ext uri="{FF2B5EF4-FFF2-40B4-BE49-F238E27FC236}">
                    <a16:creationId xmlns:a16="http://schemas.microsoft.com/office/drawing/2014/main" id="{C8BD5763-4003-EA3C-A5C1-1599AF827888}"/>
                  </a:ext>
                </a:extLst>
              </p:cNvPr>
              <p:cNvSpPr/>
              <p:nvPr/>
            </p:nvSpPr>
            <p:spPr>
              <a:xfrm>
                <a:off x="3132577" y="1597952"/>
                <a:ext cx="961387" cy="961387"/>
              </a:xfrm>
              <a:prstGeom prst="ellipse">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608824DF-9149-8E46-EB69-F87F465BD35A}"/>
                  </a:ext>
                </a:extLst>
              </p:cNvPr>
              <p:cNvGrpSpPr/>
              <p:nvPr/>
            </p:nvGrpSpPr>
            <p:grpSpPr>
              <a:xfrm>
                <a:off x="3228015" y="1693390"/>
                <a:ext cx="770510" cy="770510"/>
                <a:chOff x="3234072" y="1699133"/>
                <a:chExt cx="770510" cy="770510"/>
              </a:xfrm>
            </p:grpSpPr>
            <p:sp>
              <p:nvSpPr>
                <p:cNvPr id="81" name="Oval 80">
                  <a:extLst>
                    <a:ext uri="{FF2B5EF4-FFF2-40B4-BE49-F238E27FC236}">
                      <a16:creationId xmlns:a16="http://schemas.microsoft.com/office/drawing/2014/main" id="{F99B47DD-F2E6-8BF3-331C-15FBFD6A1CC5}"/>
                    </a:ext>
                  </a:extLst>
                </p:cNvPr>
                <p:cNvSpPr/>
                <p:nvPr/>
              </p:nvSpPr>
              <p:spPr>
                <a:xfrm>
                  <a:off x="3234072" y="1699133"/>
                  <a:ext cx="770510" cy="77051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2" name="Picture 195">
                  <a:extLst>
                    <a:ext uri="{FF2B5EF4-FFF2-40B4-BE49-F238E27FC236}">
                      <a16:creationId xmlns:a16="http://schemas.microsoft.com/office/drawing/2014/main" id="{D5EFB3A0-9B70-30D9-E6D0-2DFCF779386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361764" y="1855401"/>
                  <a:ext cx="515125" cy="515125"/>
                </a:xfrm>
                <a:prstGeom prst="rect">
                  <a:avLst/>
                </a:prstGeom>
              </p:spPr>
            </p:pic>
          </p:grpSp>
        </p:grpSp>
      </p:grpSp>
      <p:grpSp>
        <p:nvGrpSpPr>
          <p:cNvPr id="100" name="Group 99">
            <a:extLst>
              <a:ext uri="{FF2B5EF4-FFF2-40B4-BE49-F238E27FC236}">
                <a16:creationId xmlns:a16="http://schemas.microsoft.com/office/drawing/2014/main" id="{2D6EB693-EE7C-9AD9-274B-A53DDA08082F}"/>
              </a:ext>
            </a:extLst>
          </p:cNvPr>
          <p:cNvGrpSpPr/>
          <p:nvPr/>
        </p:nvGrpSpPr>
        <p:grpSpPr>
          <a:xfrm>
            <a:off x="610301" y="3004834"/>
            <a:ext cx="3483663" cy="1466100"/>
            <a:chOff x="610301" y="3004834"/>
            <a:chExt cx="3483663" cy="1466100"/>
          </a:xfrm>
        </p:grpSpPr>
        <p:sp>
          <p:nvSpPr>
            <p:cNvPr id="84" name="TextBox 83">
              <a:extLst>
                <a:ext uri="{FF2B5EF4-FFF2-40B4-BE49-F238E27FC236}">
                  <a16:creationId xmlns:a16="http://schemas.microsoft.com/office/drawing/2014/main" id="{318F405B-954A-D84C-82F7-2C5A8132B800}"/>
                </a:ext>
              </a:extLst>
            </p:cNvPr>
            <p:cNvSpPr txBox="1"/>
            <p:nvPr/>
          </p:nvSpPr>
          <p:spPr>
            <a:xfrm>
              <a:off x="610301" y="3004834"/>
              <a:ext cx="2391529" cy="1371145"/>
            </a:xfrm>
            <a:prstGeom prst="rect">
              <a:avLst/>
            </a:prstGeom>
            <a:noFill/>
          </p:spPr>
          <p:txBody>
            <a:bodyPr wrap="square" lIns="0" tIns="0" rIns="0" bIns="0" rtlCol="0" anchor="b">
              <a:spAutoFit/>
            </a:bodyPr>
            <a:lstStyle/>
            <a:p>
              <a:pPr lvl="0" algn="r" defTabSz="914400">
                <a:lnSpc>
                  <a:spcPct val="90000"/>
                </a:lnSpc>
                <a:defRPr/>
              </a:pPr>
              <a:r>
                <a:rPr lang="en-US" sz="1100" b="1" dirty="0"/>
                <a:t>As a shareholder, you are entitled to vote on those decisions. </a:t>
              </a:r>
              <a:r>
                <a:rPr lang="en-US" sz="1100" dirty="0"/>
                <a:t>There are certain steps you will need take in order to be able to participate and vote on these company decisions at the annual general meeting. Your stockbroker will communicate the required steps ahead of the meeting.</a:t>
              </a:r>
            </a:p>
          </p:txBody>
        </p:sp>
        <p:grpSp>
          <p:nvGrpSpPr>
            <p:cNvPr id="96" name="Group 95">
              <a:extLst>
                <a:ext uri="{FF2B5EF4-FFF2-40B4-BE49-F238E27FC236}">
                  <a16:creationId xmlns:a16="http://schemas.microsoft.com/office/drawing/2014/main" id="{AAAC0282-5398-2D79-CE04-E26DCCF81D50}"/>
                </a:ext>
              </a:extLst>
            </p:cNvPr>
            <p:cNvGrpSpPr/>
            <p:nvPr/>
          </p:nvGrpSpPr>
          <p:grpSpPr>
            <a:xfrm>
              <a:off x="3132577" y="3509547"/>
              <a:ext cx="961387" cy="961387"/>
              <a:chOff x="3132577" y="3514411"/>
              <a:chExt cx="961387" cy="961387"/>
            </a:xfrm>
          </p:grpSpPr>
          <p:sp>
            <p:nvSpPr>
              <p:cNvPr id="85" name="Oval 84">
                <a:extLst>
                  <a:ext uri="{FF2B5EF4-FFF2-40B4-BE49-F238E27FC236}">
                    <a16:creationId xmlns:a16="http://schemas.microsoft.com/office/drawing/2014/main" id="{8BDCA1DD-C597-5059-E6B9-C628F8124519}"/>
                  </a:ext>
                </a:extLst>
              </p:cNvPr>
              <p:cNvSpPr/>
              <p:nvPr/>
            </p:nvSpPr>
            <p:spPr>
              <a:xfrm>
                <a:off x="3132577" y="3514411"/>
                <a:ext cx="961387" cy="961387"/>
              </a:xfrm>
              <a:prstGeom prst="ellipse">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D52919ED-F720-DCF6-D381-FDA0B1E1533E}"/>
                  </a:ext>
                </a:extLst>
              </p:cNvPr>
              <p:cNvGrpSpPr/>
              <p:nvPr/>
            </p:nvGrpSpPr>
            <p:grpSpPr>
              <a:xfrm>
                <a:off x="3228016" y="3609850"/>
                <a:ext cx="770509" cy="770509"/>
                <a:chOff x="499471" y="1397414"/>
                <a:chExt cx="389357" cy="389357"/>
              </a:xfrm>
            </p:grpSpPr>
            <p:sp>
              <p:nvSpPr>
                <p:cNvPr id="89" name="Oval 88">
                  <a:extLst>
                    <a:ext uri="{FF2B5EF4-FFF2-40B4-BE49-F238E27FC236}">
                      <a16:creationId xmlns:a16="http://schemas.microsoft.com/office/drawing/2014/main" id="{F916C4D5-1F03-2769-D27F-9844E35B29FE}"/>
                    </a:ext>
                  </a:extLst>
                </p:cNvPr>
                <p:cNvSpPr/>
                <p:nvPr/>
              </p:nvSpPr>
              <p:spPr>
                <a:xfrm>
                  <a:off x="499471" y="1397414"/>
                  <a:ext cx="389357" cy="38935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5" name="Picture 408">
                  <a:extLst>
                    <a:ext uri="{FF2B5EF4-FFF2-40B4-BE49-F238E27FC236}">
                      <a16:creationId xmlns:a16="http://schemas.microsoft.com/office/drawing/2014/main" id="{2C5E881F-16D5-F1CA-A168-CCA24A61C58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65871" y="1467940"/>
                  <a:ext cx="251298" cy="251298"/>
                </a:xfrm>
                <a:prstGeom prst="rect">
                  <a:avLst/>
                </a:prstGeom>
              </p:spPr>
            </p:pic>
          </p:grpSp>
        </p:grpSp>
      </p:grpSp>
    </p:spTree>
    <p:extLst>
      <p:ext uri="{BB962C8B-B14F-4D97-AF65-F5344CB8AC3E}">
        <p14:creationId xmlns:p14="http://schemas.microsoft.com/office/powerpoint/2010/main" val="187163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300"/>
                            </p:stCondLst>
                            <p:childTnLst>
                              <p:par>
                                <p:cTn id="13" presetID="10" presetClass="entr" presetSubtype="0"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Custom Design">
  <a:themeElements>
    <a:clrScheme name="OTM">
      <a:dk1>
        <a:srgbClr val="000000"/>
      </a:dk1>
      <a:lt1>
        <a:srgbClr val="FFFFFF"/>
      </a:lt1>
      <a:dk2>
        <a:srgbClr val="009676"/>
      </a:dk2>
      <a:lt2>
        <a:srgbClr val="EEECE1"/>
      </a:lt2>
      <a:accent1>
        <a:srgbClr val="4FB848"/>
      </a:accent1>
      <a:accent2>
        <a:srgbClr val="F36F21"/>
      </a:accent2>
      <a:accent3>
        <a:srgbClr val="00C0E7"/>
      </a:accent3>
      <a:accent4>
        <a:srgbClr val="ED0080"/>
      </a:accent4>
      <a:accent5>
        <a:srgbClr val="FFF100"/>
      </a:accent5>
      <a:accent6>
        <a:srgbClr val="6E7073"/>
      </a:accent6>
      <a:hlink>
        <a:srgbClr val="009676"/>
      </a:hlink>
      <a:folHlink>
        <a:srgbClr val="4FB84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F707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60990AA99A494ABD5D65F1CF682331" ma:contentTypeVersion="18" ma:contentTypeDescription="Create a new document." ma:contentTypeScope="" ma:versionID="825f4d3d5d8c3816e14be8448b3254b6">
  <xsd:schema xmlns:xsd="http://www.w3.org/2001/XMLSchema" xmlns:xs="http://www.w3.org/2001/XMLSchema" xmlns:p="http://schemas.microsoft.com/office/2006/metadata/properties" xmlns:ns2="b8c3b179-eabc-4a18-9077-bae9e7592a7f" xmlns:ns3="5659c998-d2a1-40fc-a7c1-29fef3b4e9b6" targetNamespace="http://schemas.microsoft.com/office/2006/metadata/properties" ma:root="true" ma:fieldsID="22a9cf7bf51dd9d1135a13a6f2b2df12" ns2:_="" ns3:_="">
    <xsd:import namespace="b8c3b179-eabc-4a18-9077-bae9e7592a7f"/>
    <xsd:import namespace="5659c998-d2a1-40fc-a7c1-29fef3b4e9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3b179-eabc-4a18-9077-bae9e7592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65548fe-7e2f-4574-bbf1-ecb034c8aa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59c998-d2a1-40fc-a7c1-29fef3b4e9b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35a58d2-66af-4bb9-b663-2091b5a8f7ac}" ma:internalName="TaxCatchAll" ma:showField="CatchAllData" ma:web="5659c998-d2a1-40fc-a7c1-29fef3b4e9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C135F-C15B-4650-9460-4363B9797109}">
  <ds:schemaRefs>
    <ds:schemaRef ds:uri="http://schemas.microsoft.com/sharepoint/v3/contenttype/forms"/>
  </ds:schemaRefs>
</ds:datastoreItem>
</file>

<file path=customXml/itemProps2.xml><?xml version="1.0" encoding="utf-8"?>
<ds:datastoreItem xmlns:ds="http://schemas.openxmlformats.org/officeDocument/2006/customXml" ds:itemID="{C83A9851-6743-422E-9668-1B33A7104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3b179-eabc-4a18-9077-bae9e7592a7f"/>
    <ds:schemaRef ds:uri="5659c998-d2a1-40fc-a7c1-29fef3b4e9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9592</TotalTime>
  <Words>1882</Words>
  <Application>Microsoft Office PowerPoint</Application>
  <PresentationFormat>On-screen Show (16:9)</PresentationFormat>
  <Paragraphs>117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Times New Roman</vt:lpstr>
      <vt:lpstr>Custom Design</vt:lpstr>
      <vt:lpstr>PowerPoint Presentation</vt:lpstr>
      <vt:lpstr>THE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REPORTING &amp; GENERAL MEETINGS</vt:lpstr>
      <vt:lpstr>PowerPoint Presentation</vt:lpstr>
      <vt:lpstr>DIVIDENDS</vt:lpstr>
      <vt:lpstr>PowerPoint Presentation</vt:lpstr>
      <vt:lpstr>SHARES AND SHARE DEALING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dc:creator>
  <cp:lastModifiedBy>Natalie Schouw</cp:lastModifiedBy>
  <cp:revision>1362</cp:revision>
  <dcterms:created xsi:type="dcterms:W3CDTF">2015-01-14T06:38:34Z</dcterms:created>
  <dcterms:modified xsi:type="dcterms:W3CDTF">2022-10-17T09:27:53Z</dcterms:modified>
</cp:coreProperties>
</file>